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  <p:sldMasterId id="2147484608" r:id="rId2"/>
  </p:sldMasterIdLst>
  <p:notesMasterIdLst>
    <p:notesMasterId r:id="rId92"/>
  </p:notesMasterIdLst>
  <p:handoutMasterIdLst>
    <p:handoutMasterId r:id="rId93"/>
  </p:handoutMasterIdLst>
  <p:sldIdLst>
    <p:sldId id="256" r:id="rId3"/>
    <p:sldId id="331" r:id="rId4"/>
    <p:sldId id="451" r:id="rId5"/>
    <p:sldId id="710" r:id="rId6"/>
    <p:sldId id="711" r:id="rId7"/>
    <p:sldId id="712" r:id="rId8"/>
    <p:sldId id="615" r:id="rId9"/>
    <p:sldId id="553" r:id="rId10"/>
    <p:sldId id="698" r:id="rId11"/>
    <p:sldId id="699" r:id="rId12"/>
    <p:sldId id="616" r:id="rId13"/>
    <p:sldId id="617" r:id="rId14"/>
    <p:sldId id="621" r:id="rId15"/>
    <p:sldId id="687" r:id="rId16"/>
    <p:sldId id="618" r:id="rId17"/>
    <p:sldId id="625" r:id="rId18"/>
    <p:sldId id="626" r:id="rId19"/>
    <p:sldId id="619" r:id="rId20"/>
    <p:sldId id="620" r:id="rId21"/>
    <p:sldId id="623" r:id="rId22"/>
    <p:sldId id="554" r:id="rId23"/>
    <p:sldId id="628" r:id="rId24"/>
    <p:sldId id="629" r:id="rId25"/>
    <p:sldId id="689" r:id="rId26"/>
    <p:sldId id="630" r:id="rId27"/>
    <p:sldId id="700" r:id="rId28"/>
    <p:sldId id="317" r:id="rId29"/>
    <p:sldId id="465" r:id="rId30"/>
    <p:sldId id="428" r:id="rId31"/>
    <p:sldId id="533" r:id="rId32"/>
    <p:sldId id="534" r:id="rId33"/>
    <p:sldId id="718" r:id="rId34"/>
    <p:sldId id="417" r:id="rId35"/>
    <p:sldId id="775" r:id="rId36"/>
    <p:sldId id="645" r:id="rId37"/>
    <p:sldId id="644" r:id="rId38"/>
    <p:sldId id="646" r:id="rId39"/>
    <p:sldId id="643" r:id="rId40"/>
    <p:sldId id="648" r:id="rId41"/>
    <p:sldId id="468" r:id="rId42"/>
    <p:sldId id="703" r:id="rId43"/>
    <p:sldId id="300" r:id="rId44"/>
    <p:sldId id="704" r:id="rId45"/>
    <p:sldId id="705" r:id="rId46"/>
    <p:sldId id="649" r:id="rId47"/>
    <p:sldId id="719" r:id="rId48"/>
    <p:sldId id="653" r:id="rId49"/>
    <p:sldId id="652" r:id="rId50"/>
    <p:sldId id="651" r:id="rId51"/>
    <p:sldId id="654" r:id="rId52"/>
    <p:sldId id="656" r:id="rId53"/>
    <p:sldId id="657" r:id="rId54"/>
    <p:sldId id="658" r:id="rId55"/>
    <p:sldId id="659" r:id="rId56"/>
    <p:sldId id="666" r:id="rId57"/>
    <p:sldId id="669" r:id="rId58"/>
    <p:sldId id="701" r:id="rId59"/>
    <p:sldId id="667" r:id="rId60"/>
    <p:sldId id="668" r:id="rId61"/>
    <p:sldId id="283" r:id="rId62"/>
    <p:sldId id="598" r:id="rId63"/>
    <p:sldId id="305" r:id="rId64"/>
    <p:sldId id="410" r:id="rId65"/>
    <p:sldId id="411" r:id="rId66"/>
    <p:sldId id="471" r:id="rId67"/>
    <p:sldId id="671" r:id="rId68"/>
    <p:sldId id="672" r:id="rId69"/>
    <p:sldId id="673" r:id="rId70"/>
    <p:sldId id="674" r:id="rId71"/>
    <p:sldId id="676" r:id="rId72"/>
    <p:sldId id="679" r:id="rId73"/>
    <p:sldId id="680" r:id="rId74"/>
    <p:sldId id="675" r:id="rId75"/>
    <p:sldId id="677" r:id="rId76"/>
    <p:sldId id="678" r:id="rId77"/>
    <p:sldId id="495" r:id="rId78"/>
    <p:sldId id="636" r:id="rId79"/>
    <p:sldId id="637" r:id="rId80"/>
    <p:sldId id="639" r:id="rId81"/>
    <p:sldId id="650" r:id="rId82"/>
    <p:sldId id="690" r:id="rId83"/>
    <p:sldId id="691" r:id="rId84"/>
    <p:sldId id="660" r:id="rId85"/>
    <p:sldId id="702" r:id="rId86"/>
    <p:sldId id="795" r:id="rId87"/>
    <p:sldId id="796" r:id="rId88"/>
    <p:sldId id="797" r:id="rId89"/>
    <p:sldId id="798" r:id="rId90"/>
    <p:sldId id="502" r:id="rId9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0033CC"/>
    <a:srgbClr val="3366CC"/>
    <a:srgbClr val="00FF00"/>
    <a:srgbClr val="00FFFF"/>
    <a:srgbClr val="008000"/>
    <a:srgbClr val="C9F5DB"/>
    <a:srgbClr val="F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2344" autoAdjust="0"/>
  </p:normalViewPr>
  <p:slideViewPr>
    <p:cSldViewPr snapToGrid="0">
      <p:cViewPr varScale="1">
        <p:scale>
          <a:sx n="106" d="100"/>
          <a:sy n="106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8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handoutMaster" Target="handoutMasters/handoutMaster1.xml"/><Relationship Id="rId98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CD3B08A1-5758-4095-AC14-1635BC97B2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784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2313"/>
            <a:ext cx="4799013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7713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02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5" rIns="96631" bIns="48315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9095E52A-B34D-42E7-9065-01626546EE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12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8B876BD-BD1B-4D7E-A9C8-C3D8D16B5CC5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98ED3907-972A-4A22-B87B-8E514ABBA0C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F157A57-F638-4A93-8ABD-5091A1B7E1AB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9262E4D-B545-4968-B0D8-9B9665B52355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0EB1929-C147-4F8F-8E41-4E82A8D2A77C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ED53432-7815-4037-97FF-C48937E40FEE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401FDB5-6D80-433C-BD2D-A34B64FCFF2A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64FCD4A-08E6-47EB-96DC-AB59670DDB98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C510D4D-4612-47D9-905C-7502A5544BE5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4BC60EF-9003-416D-9856-BAF85DA30B1E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29DCDC4-DF5B-4EB0-906D-0A11AEE8A61A}" type="slidenum">
              <a:rPr lang="en-US" altLang="en-US" smtClean="0">
                <a:solidFill>
                  <a:prstClr val="black"/>
                </a:solidFill>
              </a:rPr>
              <a:pPr/>
              <a:t>85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3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58366C-C9EB-440D-8C32-65277402E45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2DFA016-2C7A-49AC-971B-9DDC26B09F21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BD92F3C-16A7-4340-9CC3-C781093DC06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37F9967-89CC-4CBF-8757-3FF0AD2E953F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4625CB9-3E91-4357-9E88-E50FB317494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FBC5B1A-4B16-45BE-BB8C-AC4DDE881BF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AEA66AF-D3D8-4F0F-9B2A-53765D49BF0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6DF3654-E109-4582-B650-C85719410F46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FE24119-79BB-4DAA-A239-FAB990C61061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062AC-3A5B-4839-A95A-0A2AC00CE849}" type="datetime1">
              <a:rPr lang="en-US" smtClean="0"/>
              <a:t>5/2/2018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5BCE7-E82C-4B5F-815B-AB2C674636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1535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ABBCA-5376-4A64-80C7-0B4E2C933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4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42818-E1FD-4F8C-8CF1-CC5A56121E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EAB2-B843-40DA-BD8E-3EB31AC2E8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48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0107-C187-4AF6-B286-A6761BEF13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66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916-1E1E-45E0-B050-6D37C85699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4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641-DEBA-4520-9BD5-CB40480B19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92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0AE3-3769-491F-8C55-D11353F81C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50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5B81-2CE0-47B4-84E9-2FBDD9C1E7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0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033FB-6063-41A5-9540-388A6DC88310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6C268-311B-43DF-AB7A-9604EBFFD8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196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77D6D-5457-453D-9FEA-2D2386D7092D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50B6A-E6AD-4C5D-810A-C580EAB1A50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913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 b="1">
                <a:solidFill>
                  <a:srgbClr val="008000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00F17-9C39-4FFC-AE86-C0E77F293168}" type="datetime1">
              <a:rPr lang="en-US" smtClean="0"/>
              <a:t>5/2/2018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01370-1A49-4EE5-BAD7-3AA66FB563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52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48F85-B7FA-46D9-9939-D3ED6B301EA0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C2835-BF85-4953-93EE-5C70D93C82A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186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BDE35-B9C9-402E-9DDA-9D6ABAE508BC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71A44-54A9-4C8C-989A-D9A2A24B1B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59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757C-834B-4034-BDE7-D17F3D962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8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668D-02AE-40CD-A213-D3EDDFA06F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4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0AE6-D9D9-4FC4-98DC-C4811D4B43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3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FontTx/>
              <a:buNone/>
              <a:defRPr sz="1400" b="1">
                <a:solidFill>
                  <a:srgbClr val="C00000"/>
                </a:solidFill>
                <a:latin typeface="Arial" charset="0"/>
              </a:defRPr>
            </a:lvl1pPr>
          </a:lstStyle>
          <a:p>
            <a:pPr>
              <a:defRPr/>
            </a:pPr>
            <a:fld id="{FE5B8513-F28D-49E7-98BA-D6B1FB80079B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C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fld id="{4BF75A44-3110-41C1-A4AA-85E80304F69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602" r:id="rId2"/>
    <p:sldLayoutId id="2147484603" r:id="rId3"/>
    <p:sldLayoutId id="2147484607" r:id="rId4"/>
    <p:sldLayoutId id="2147484604" r:id="rId5"/>
    <p:sldLayoutId id="2147484605" r:id="rId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Ø"/>
        <a:defRPr sz="3200">
          <a:solidFill>
            <a:srgbClr val="0033CC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C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FF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99CC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71002D4-FE45-41F2-BB7F-A9C692B001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218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entrez/query.fcgi?db=Structu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thornton-srv/software/PROCHEC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swift.cmbi.ru.nl/gv/pdbrepor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ds.bmc.uu.se/eds/ramachan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ds.bmc.uu.se/eds/ramachan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sb.org/pdb/101/static101.do?p=education_discussion/Looking-at-Structures/resolution.html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xpasy.org/cgi-bin/protscale/protscale.pl?P06213@957-979@Hphob.--/--Kyte--&amp;--Doolittle_9_100_linear_no" TargetMode="External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redictioncenter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ravichandran@hood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38200" y="2971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0033CC"/>
                </a:solidFill>
              </a:rPr>
              <a:t>Introduction to Biomolecular Structure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524000" y="4556125"/>
            <a:ext cx="6781800" cy="1447800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S.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u="sng" dirty="0">
                <a:solidFill>
                  <a:schemeClr val="tx1"/>
                </a:solidFill>
              </a:rPr>
              <a:t>Ravi</a:t>
            </a:r>
            <a:r>
              <a:rPr lang="en-US" sz="2400" dirty="0">
                <a:solidFill>
                  <a:schemeClr val="tx1"/>
                </a:solidFill>
              </a:rPr>
              <a:t>chandran, Ph.D.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Biology, </a:t>
            </a:r>
          </a:p>
          <a:p>
            <a:pPr marL="0" indent="0" algn="ctr"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Hood College, Frederick, MD 21701 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/>
          </a:p>
          <a:p>
            <a:pPr marL="0" indent="0" algn="ctr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br>
              <a:rPr lang="en-US" altLang="en-US" sz="2400" dirty="0">
                <a:solidFill>
                  <a:srgbClr val="C00000"/>
                </a:solidFill>
              </a:rPr>
            </a:br>
            <a:endParaRPr lang="en-US" altLang="en-US" sz="1800" dirty="0">
              <a:solidFill>
                <a:srgbClr val="C00000"/>
              </a:solidFill>
            </a:endParaRP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D9300F3F-E0F1-4FEF-A309-854771B5B0F3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1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101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pic>
        <p:nvPicPr>
          <p:cNvPr id="4102" name="Picture 9" descr="get_dat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CDE2E4-354E-417C-8F3D-5AE43897D370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0991" y="427946"/>
            <a:ext cx="2861511" cy="92333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Concerned Book Chapter: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CHAPTER 13 Protein </a:t>
            </a:r>
            <a:r>
              <a:rPr lang="en-US" kern="0" dirty="0">
                <a:solidFill>
                  <a:sysClr val="windowText" lastClr="000000"/>
                </a:solidFill>
              </a:rPr>
              <a:t>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Secondary Structures and beyond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the primary structures fold (locally)?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28B1C7-A6D0-4BB1-AFDC-EAAB7C5262F9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243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969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6A9AF8-2588-431E-8603-03E4C4B4A84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E621FC-B1B8-46A2-BBB7-E0F21554309D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160771" name="Picture 3" descr="F:\Hood2015\Class7-Structure\1uba-nosidechain-tu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-6350"/>
            <a:ext cx="4683125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0" name="Picture 2" descr="F:\Hood2015\Class7-Structure\1uba-allat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4567238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4" descr="F:\Hood2015\Class7-Structure\1uba-nosidechain-ribb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094038"/>
            <a:ext cx="55530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TextBox 5"/>
          <p:cNvSpPr txBox="1">
            <a:spLocks noChangeArrowheads="1"/>
          </p:cNvSpPr>
          <p:nvPr/>
        </p:nvSpPr>
        <p:spPr bwMode="auto">
          <a:xfrm>
            <a:off x="5121275" y="2808288"/>
            <a:ext cx="332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4000" b="1">
                <a:solidFill>
                  <a:schemeClr val="tx1"/>
                </a:solidFill>
                <a:latin typeface="Arial" pitchFamily="34" charset="0"/>
              </a:rPr>
              <a:t>Alpha Helix </a:t>
            </a:r>
          </a:p>
        </p:txBody>
      </p:sp>
      <p:sp>
        <p:nvSpPr>
          <p:cNvPr id="29706" name="TextBox 6"/>
          <p:cNvSpPr txBox="1">
            <a:spLocks noChangeArrowheads="1"/>
          </p:cNvSpPr>
          <p:nvPr/>
        </p:nvSpPr>
        <p:spPr bwMode="auto">
          <a:xfrm>
            <a:off x="109538" y="3094038"/>
            <a:ext cx="1427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1UBA-1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st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Alpha Helix </a:t>
            </a:r>
          </a:p>
        </p:txBody>
      </p:sp>
      <p:sp>
        <p:nvSpPr>
          <p:cNvPr id="3072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ECC8A1-4074-4CAD-BCF9-9864368D087C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642E20-099F-4965-8C69-957957D43298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0727" name="TextBox 5"/>
          <p:cNvSpPr txBox="1">
            <a:spLocks noChangeArrowheads="1"/>
          </p:cNvSpPr>
          <p:nvPr/>
        </p:nvSpPr>
        <p:spPr bwMode="auto">
          <a:xfrm>
            <a:off x="2914650" y="2011363"/>
            <a:ext cx="6229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Note the first amino acid and the fifth amino acid backbone form H-bonds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C=0 and N-H   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   C=O---H--N</a:t>
            </a: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0728" name="TextBox 6"/>
          <p:cNvSpPr txBox="1">
            <a:spLocks noChangeArrowheads="1"/>
          </p:cNvSpPr>
          <p:nvPr/>
        </p:nvSpPr>
        <p:spPr bwMode="auto">
          <a:xfrm>
            <a:off x="2914650" y="3524250"/>
            <a:ext cx="590128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The small helix is part of the 1UBA structure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E</a:t>
            </a:r>
            <a:r>
              <a:rPr lang="en-US" altLang="en-US" sz="1800" b="1" baseline="30000" dirty="0">
                <a:solidFill>
                  <a:srgbClr val="C00000"/>
                </a:solidFill>
                <a:latin typeface="Arial" pitchFamily="34" charset="0"/>
              </a:rPr>
              <a:t>16</a:t>
            </a:r>
            <a:r>
              <a:rPr lang="en-US" altLang="en-US" sz="1800" b="1" dirty="0">
                <a:latin typeface="Arial" pitchFamily="34" charset="0"/>
              </a:rPr>
              <a:t>S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LV</a:t>
            </a:r>
            <a:r>
              <a:rPr lang="en-US" altLang="en-US" sz="1800" b="1" dirty="0">
                <a:solidFill>
                  <a:srgbClr val="C00000"/>
                </a:solidFill>
                <a:latin typeface="Arial" pitchFamily="34" charset="0"/>
              </a:rPr>
              <a:t>I</a:t>
            </a:r>
            <a:r>
              <a:rPr lang="en-US" altLang="en-US" sz="1800" b="1" dirty="0">
                <a:latin typeface="Arial" pitchFamily="34" charset="0"/>
              </a:rPr>
              <a:t>Q</a:t>
            </a:r>
            <a:r>
              <a:rPr lang="en-US" altLang="en-US" sz="1800" b="1" baseline="30000" dirty="0">
                <a:latin typeface="Arial" pitchFamily="34" charset="0"/>
              </a:rPr>
              <a:t>21</a:t>
            </a:r>
            <a:endParaRPr lang="en-US" altLang="en-US" sz="1800" b="1" dirty="0"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E</a:t>
            </a:r>
            <a:r>
              <a:rPr lang="en-US" altLang="en-US" sz="1800" b="1" baseline="30000" dirty="0">
                <a:solidFill>
                  <a:srgbClr val="C00000"/>
                </a:solidFill>
                <a:latin typeface="Arial" pitchFamily="34" charset="0"/>
              </a:rPr>
              <a:t>16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</a:t>
            </a:r>
            <a:r>
              <a:rPr lang="en-US" altLang="en-US" sz="1800" b="1" dirty="0">
                <a:solidFill>
                  <a:schemeClr val="tx1"/>
                </a:solidFill>
                <a:latin typeface="Arial" pitchFamily="34" charset="0"/>
              </a:rPr>
              <a:t>S-L-V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</a:t>
            </a: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I</a:t>
            </a:r>
            <a:r>
              <a:rPr lang="en-US" altLang="en-US" sz="1800" b="1" baseline="30000" dirty="0">
                <a:solidFill>
                  <a:srgbClr val="FF0000"/>
                </a:solidFill>
                <a:latin typeface="Arial" pitchFamily="34" charset="0"/>
              </a:rPr>
              <a:t>20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  and </a:t>
            </a:r>
            <a:r>
              <a:rPr lang="en-US" altLang="en-US" sz="1800" b="1" dirty="0">
                <a:latin typeface="Arial" pitchFamily="34" charset="0"/>
              </a:rPr>
              <a:t>S</a:t>
            </a:r>
            <a:r>
              <a:rPr lang="en-US" altLang="en-US" sz="1800" b="1" baseline="30000" dirty="0">
                <a:latin typeface="Arial" pitchFamily="34" charset="0"/>
              </a:rPr>
              <a:t>17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</a:t>
            </a:r>
            <a:r>
              <a:rPr lang="en-US" altLang="en-US" sz="1800" b="1" dirty="0">
                <a:solidFill>
                  <a:schemeClr val="tx1"/>
                </a:solidFill>
                <a:latin typeface="Arial" pitchFamily="34" charset="0"/>
              </a:rPr>
              <a:t>L-V-I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</a:t>
            </a:r>
            <a:r>
              <a:rPr lang="en-US" altLang="en-US" sz="1800" b="1" dirty="0">
                <a:latin typeface="Arial" pitchFamily="34" charset="0"/>
              </a:rPr>
              <a:t>Q</a:t>
            </a:r>
            <a:r>
              <a:rPr lang="en-US" altLang="en-US" sz="1800" b="1" baseline="30000" dirty="0">
                <a:latin typeface="Arial" pitchFamily="34" charset="0"/>
              </a:rPr>
              <a:t>21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The </a:t>
            </a: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E</a:t>
            </a:r>
            <a:r>
              <a:rPr lang="en-US" altLang="en-US" sz="1800" b="1" baseline="30000" dirty="0">
                <a:solidFill>
                  <a:srgbClr val="FF0000"/>
                </a:solidFill>
                <a:latin typeface="Arial" pitchFamily="34" charset="0"/>
              </a:rPr>
              <a:t>16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  carbonyl (C=O) forms H-bond with</a:t>
            </a: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 I</a:t>
            </a:r>
            <a:r>
              <a:rPr lang="en-US" altLang="en-US" sz="1800" b="1" baseline="30000" dirty="0">
                <a:solidFill>
                  <a:srgbClr val="FF0000"/>
                </a:solidFill>
                <a:latin typeface="Arial" pitchFamily="34" charset="0"/>
              </a:rPr>
              <a:t>20</a:t>
            </a: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(-NH) group 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The </a:t>
            </a:r>
            <a:r>
              <a:rPr lang="en-US" altLang="en-US" sz="1800" b="1" dirty="0">
                <a:latin typeface="Arial" pitchFamily="34" charset="0"/>
              </a:rPr>
              <a:t>S</a:t>
            </a:r>
            <a:r>
              <a:rPr lang="en-US" altLang="en-US" sz="1800" b="1" baseline="30000" dirty="0">
                <a:latin typeface="Arial" pitchFamily="34" charset="0"/>
              </a:rPr>
              <a:t>17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 will form H-bond with </a:t>
            </a:r>
            <a:r>
              <a:rPr lang="en-US" altLang="en-US" sz="1800" b="1" dirty="0">
                <a:latin typeface="Arial" pitchFamily="34" charset="0"/>
              </a:rPr>
              <a:t>Q</a:t>
            </a:r>
            <a:r>
              <a:rPr lang="en-US" altLang="en-US" sz="1800" b="1" baseline="30000" dirty="0">
                <a:latin typeface="Arial" pitchFamily="34" charset="0"/>
              </a:rPr>
              <a:t>21</a:t>
            </a:r>
            <a:r>
              <a:rPr lang="en-US" altLang="en-US" sz="1800" b="1" dirty="0">
                <a:latin typeface="Arial" pitchFamily="34" charset="0"/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Arial" pitchFamily="34" charset="0"/>
              </a:rPr>
              <a:t>etc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,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62821"/>
            <a:ext cx="2937282" cy="6312600"/>
            <a:chOff x="0" y="-62821"/>
            <a:chExt cx="2937282" cy="6312600"/>
          </a:xfrm>
        </p:grpSpPr>
        <p:pic>
          <p:nvPicPr>
            <p:cNvPr id="39938" name="Picture 2" descr="E:\Hood2015\Class7-Structure\1-5-interaction-1uba-nosidechain-ribbon-15i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6521"/>
              <a:ext cx="2600326" cy="562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759104" y="-62821"/>
              <a:ext cx="879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1-E16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35048" y="392148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2-S17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49668" y="1826697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3-L18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37063" y="263609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4-V19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5267" y="4058879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5-I20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8021" y="5880447"/>
              <a:ext cx="825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6-Q21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C:\Users\Ravi\AppData\Local\Microsoft\Windows\Temporary Internet Files\Content.IE5\GXQWCR1V\spring1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79733">
            <a:off x="1127125" y="184308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289676" y="0"/>
            <a:ext cx="8229600" cy="1143000"/>
          </a:xfrm>
        </p:spPr>
        <p:txBody>
          <a:bodyPr/>
          <a:lstStyle/>
          <a:p>
            <a:r>
              <a:rPr lang="en-US" altLang="en-US" dirty="0"/>
              <a:t>Alpha Helix </a:t>
            </a:r>
          </a:p>
        </p:txBody>
      </p:sp>
      <p:sp>
        <p:nvSpPr>
          <p:cNvPr id="3174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9682C1-6BDF-4DFD-86D2-FF5566CA1DD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174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17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F5ED6C-9A52-45BB-A767-F4E7C65D8E57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1751" name="TextBox 5"/>
          <p:cNvSpPr txBox="1">
            <a:spLocks noChangeArrowheads="1"/>
          </p:cNvSpPr>
          <p:nvPr/>
        </p:nvSpPr>
        <p:spPr bwMode="auto">
          <a:xfrm>
            <a:off x="85725" y="914400"/>
            <a:ext cx="2071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Most common is right-handed </a:t>
            </a:r>
          </a:p>
        </p:txBody>
      </p:sp>
      <p:pic>
        <p:nvPicPr>
          <p:cNvPr id="31752" name="Picture 2" descr="F:\Hood2015\Class7-Structure\2jk2-K18-A30-helix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798638"/>
            <a:ext cx="1781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Box 1"/>
          <p:cNvSpPr txBox="1">
            <a:spLocks noChangeArrowheads="1"/>
          </p:cNvSpPr>
          <p:nvPr/>
        </p:nvSpPr>
        <p:spPr bwMode="auto">
          <a:xfrm>
            <a:off x="1401763" y="4816475"/>
            <a:ext cx="423068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Each turn has 3.6 amino acids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1754" name="TextBox 2"/>
          <p:cNvSpPr txBox="1">
            <a:spLocks noChangeArrowheads="1"/>
          </p:cNvSpPr>
          <p:nvPr/>
        </p:nvSpPr>
        <p:spPr bwMode="auto">
          <a:xfrm>
            <a:off x="4316412" y="1030327"/>
            <a:ext cx="4827588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Each turn has 3.6 amino acids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Average length of helix is ~10 aa but varies from 5 – 40 (1.5 to 11 turns) 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(Source: Mount Bioinformatics Book)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ClrTx/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What residues are expected?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Regions with more A, E, L, M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Regions with less P, G, Y and S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Font typeface="Arial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P is known to be a helix breaker but is observed to be present in longer helices (forming a kink)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</a:pPr>
            <a:endParaRPr lang="en-US" altLang="en-US" sz="1800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ClrTx/>
              <a:buFont typeface="Arial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Right handed helix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D598FC-0FDA-44FA-B636-52D763440D5C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34818" name="Picture 2" descr="C:\Users\Ravi\AppData\Local\Microsoft\Windows\Temporary Internet Files\Content.IE5\GXQWCR1V\USlWB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9032">
            <a:off x="534050" y="1792504"/>
            <a:ext cx="3524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110" y="5297214"/>
            <a:ext cx="171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Counter-clock wise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2676" y="1376855"/>
            <a:ext cx="80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RHH</a:t>
            </a:r>
          </a:p>
        </p:txBody>
      </p:sp>
      <p:pic>
        <p:nvPicPr>
          <p:cNvPr id="34825" name="Picture 9" descr="C:\Users\Ravi\AppData\Local\Microsoft\Windows\Temporary Internet Files\Content.IE5\7DS5EIEN\200px-GCN4_coiled_coil_dimer_1zik_rainbow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28" y="1197164"/>
            <a:ext cx="1818603" cy="51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32385" y="1099856"/>
            <a:ext cx="195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Helix is spiraling upwards in the thumb direction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7283" y="5128984"/>
            <a:ext cx="1986455" cy="1200329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Left Handed (not shown) is the opposite of right-handed case</a:t>
            </a:r>
          </a:p>
        </p:txBody>
      </p:sp>
    </p:spTree>
    <p:extLst>
      <p:ext uri="{BB962C8B-B14F-4D97-AF65-F5344CB8AC3E}">
        <p14:creationId xmlns:p14="http://schemas.microsoft.com/office/powerpoint/2010/main" val="359250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Beta Sheet</a:t>
            </a:r>
          </a:p>
        </p:txBody>
      </p:sp>
      <p:sp>
        <p:nvSpPr>
          <p:cNvPr id="32771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3F530D-7E5A-4B8C-AAA5-8F6B6994B38B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277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27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5766C0F-6D00-443F-A823-E59780D6ED8A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grpSp>
        <p:nvGrpSpPr>
          <p:cNvPr id="32774" name="Group 13"/>
          <p:cNvGrpSpPr>
            <a:grpSpLocks/>
          </p:cNvGrpSpPr>
          <p:nvPr/>
        </p:nvGrpSpPr>
        <p:grpSpPr bwMode="auto">
          <a:xfrm>
            <a:off x="0" y="1441450"/>
            <a:ext cx="5972175" cy="3690938"/>
            <a:chOff x="0" y="1442228"/>
            <a:chExt cx="5972175" cy="3690414"/>
          </a:xfrm>
        </p:grpSpPr>
        <p:pic>
          <p:nvPicPr>
            <p:cNvPr id="32781" name="Picture 5" descr="F:\Hood2015\Class7-Structure\1STP25to37-highlighte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2228"/>
              <a:ext cx="5972175" cy="357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2" name="TextBox 5"/>
            <p:cNvSpPr txBox="1">
              <a:spLocks noChangeArrowheads="1"/>
            </p:cNvSpPr>
            <p:nvPr/>
          </p:nvSpPr>
          <p:spPr bwMode="auto">
            <a:xfrm>
              <a:off x="1463040" y="4763310"/>
              <a:ext cx="24627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PDB: 1STP</a:t>
              </a:r>
            </a:p>
          </p:txBody>
        </p:sp>
      </p:grpSp>
      <p:grpSp>
        <p:nvGrpSpPr>
          <p:cNvPr id="32775" name="Group 12"/>
          <p:cNvGrpSpPr>
            <a:grpSpLocks/>
          </p:cNvGrpSpPr>
          <p:nvPr/>
        </p:nvGrpSpPr>
        <p:grpSpPr bwMode="auto">
          <a:xfrm>
            <a:off x="6499225" y="1073150"/>
            <a:ext cx="2151063" cy="4376738"/>
            <a:chOff x="6498527" y="1072896"/>
            <a:chExt cx="2151602" cy="4376928"/>
          </a:xfrm>
        </p:grpSpPr>
        <p:pic>
          <p:nvPicPr>
            <p:cNvPr id="32778" name="Picture 4" descr="F:\Hood2015\Class7-Structure\1STP25to3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76485" flipH="1">
              <a:off x="6498527" y="1475042"/>
              <a:ext cx="1438275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Box 6"/>
            <p:cNvSpPr txBox="1">
              <a:spLocks noChangeArrowheads="1"/>
            </p:cNvSpPr>
            <p:nvPr/>
          </p:nvSpPr>
          <p:spPr bwMode="auto">
            <a:xfrm>
              <a:off x="6498527" y="1072896"/>
              <a:ext cx="9873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L25</a:t>
              </a:r>
            </a:p>
          </p:txBody>
        </p:sp>
        <p:sp>
          <p:nvSpPr>
            <p:cNvPr id="32780" name="TextBox 7"/>
            <p:cNvSpPr txBox="1">
              <a:spLocks noChangeArrowheads="1"/>
            </p:cNvSpPr>
            <p:nvPr/>
          </p:nvSpPr>
          <p:spPr bwMode="auto">
            <a:xfrm>
              <a:off x="7424928" y="5084064"/>
              <a:ext cx="1225201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G37</a:t>
              </a:r>
            </a:p>
          </p:txBody>
        </p:sp>
      </p:grpSp>
      <p:cxnSp>
        <p:nvCxnSpPr>
          <p:cNvPr id="32776" name="Straight Connector 9"/>
          <p:cNvCxnSpPr>
            <a:cxnSpLocks noChangeShapeType="1"/>
            <a:endCxn id="32778" idx="2"/>
          </p:cNvCxnSpPr>
          <p:nvPr/>
        </p:nvCxnSpPr>
        <p:spPr bwMode="auto">
          <a:xfrm flipV="1">
            <a:off x="3657600" y="1589088"/>
            <a:ext cx="2922588" cy="99536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7" name="Straight Connector 15"/>
          <p:cNvCxnSpPr>
            <a:cxnSpLocks noChangeShapeType="1"/>
            <a:endCxn id="32778" idx="0"/>
          </p:cNvCxnSpPr>
          <p:nvPr/>
        </p:nvCxnSpPr>
        <p:spPr bwMode="auto">
          <a:xfrm>
            <a:off x="4068763" y="5013325"/>
            <a:ext cx="3786187" cy="4763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Beta Sheet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Forms H-bonds between two sheets that could be parallel or anti-parallel</a:t>
            </a: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6D0335-497A-4F4F-813B-2BE068964E1F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C436112-4FE4-49F4-8A57-2992072D60F5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3799" name="Right Arrow 6"/>
          <p:cNvSpPr>
            <a:spLocks noChangeArrowheads="1"/>
          </p:cNvSpPr>
          <p:nvPr/>
        </p:nvSpPr>
        <p:spPr bwMode="auto">
          <a:xfrm rot="-5400000">
            <a:off x="4669632" y="3166269"/>
            <a:ext cx="1620837" cy="803275"/>
          </a:xfrm>
          <a:prstGeom prst="rightArrow">
            <a:avLst>
              <a:gd name="adj1" fmla="val 50000"/>
              <a:gd name="adj2" fmla="val 499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800" name="Right Arrow 7"/>
          <p:cNvSpPr>
            <a:spLocks noChangeArrowheads="1"/>
          </p:cNvSpPr>
          <p:nvPr/>
        </p:nvSpPr>
        <p:spPr bwMode="auto">
          <a:xfrm rot="-5400000">
            <a:off x="5625307" y="3166269"/>
            <a:ext cx="1620837" cy="803275"/>
          </a:xfrm>
          <a:prstGeom prst="rightArrow">
            <a:avLst>
              <a:gd name="adj1" fmla="val 50000"/>
              <a:gd name="adj2" fmla="val 499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801" name="Right Arrow 8"/>
          <p:cNvSpPr>
            <a:spLocks noChangeArrowheads="1"/>
          </p:cNvSpPr>
          <p:nvPr/>
        </p:nvSpPr>
        <p:spPr bwMode="auto">
          <a:xfrm rot="-5400000">
            <a:off x="6772275" y="3055938"/>
            <a:ext cx="1622425" cy="803275"/>
          </a:xfrm>
          <a:prstGeom prst="rightArrow">
            <a:avLst>
              <a:gd name="adj1" fmla="val 50000"/>
              <a:gd name="adj2" fmla="val 5002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802" name="Right Arrow 9"/>
          <p:cNvSpPr>
            <a:spLocks noChangeArrowheads="1"/>
          </p:cNvSpPr>
          <p:nvPr/>
        </p:nvSpPr>
        <p:spPr bwMode="auto">
          <a:xfrm rot="5400000">
            <a:off x="7576344" y="3166269"/>
            <a:ext cx="1620837" cy="803275"/>
          </a:xfrm>
          <a:prstGeom prst="rightArrow">
            <a:avLst>
              <a:gd name="adj1" fmla="val 50000"/>
              <a:gd name="adj2" fmla="val 499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33803" name="Straight Connector 11"/>
          <p:cNvCxnSpPr>
            <a:cxnSpLocks noChangeShapeType="1"/>
          </p:cNvCxnSpPr>
          <p:nvPr/>
        </p:nvCxnSpPr>
        <p:spPr bwMode="auto">
          <a:xfrm flipV="1">
            <a:off x="5705475" y="3206750"/>
            <a:ext cx="598488" cy="250825"/>
          </a:xfrm>
          <a:prstGeom prst="line">
            <a:avLst/>
          </a:prstGeom>
          <a:noFill/>
          <a:ln w="12700" algn="ctr">
            <a:solidFill>
              <a:srgbClr val="33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Straight Connector 12"/>
          <p:cNvCxnSpPr>
            <a:cxnSpLocks noChangeShapeType="1"/>
          </p:cNvCxnSpPr>
          <p:nvPr/>
        </p:nvCxnSpPr>
        <p:spPr bwMode="auto">
          <a:xfrm>
            <a:off x="5705475" y="3670300"/>
            <a:ext cx="598488" cy="134938"/>
          </a:xfrm>
          <a:prstGeom prst="line">
            <a:avLst/>
          </a:prstGeom>
          <a:noFill/>
          <a:ln w="12700" algn="ctr">
            <a:solidFill>
              <a:srgbClr val="33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5" name="Straight Connector 15"/>
          <p:cNvCxnSpPr>
            <a:cxnSpLocks noChangeShapeType="1"/>
          </p:cNvCxnSpPr>
          <p:nvPr/>
        </p:nvCxnSpPr>
        <p:spPr bwMode="auto">
          <a:xfrm flipV="1">
            <a:off x="5705475" y="4035425"/>
            <a:ext cx="592138" cy="233363"/>
          </a:xfrm>
          <a:prstGeom prst="line">
            <a:avLst/>
          </a:prstGeom>
          <a:noFill/>
          <a:ln w="12700" algn="ctr">
            <a:solidFill>
              <a:srgbClr val="33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Straight Connector 18"/>
          <p:cNvCxnSpPr>
            <a:cxnSpLocks noChangeShapeType="1"/>
          </p:cNvCxnSpPr>
          <p:nvPr/>
        </p:nvCxnSpPr>
        <p:spPr bwMode="auto">
          <a:xfrm flipV="1">
            <a:off x="7689850" y="3332163"/>
            <a:ext cx="590550" cy="0"/>
          </a:xfrm>
          <a:prstGeom prst="line">
            <a:avLst/>
          </a:prstGeom>
          <a:noFill/>
          <a:ln w="12700" algn="ctr">
            <a:solidFill>
              <a:srgbClr val="33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Connector 22"/>
          <p:cNvCxnSpPr>
            <a:cxnSpLocks noChangeShapeType="1"/>
          </p:cNvCxnSpPr>
          <p:nvPr/>
        </p:nvCxnSpPr>
        <p:spPr bwMode="auto">
          <a:xfrm flipV="1">
            <a:off x="7745413" y="3698875"/>
            <a:ext cx="592137" cy="0"/>
          </a:xfrm>
          <a:prstGeom prst="line">
            <a:avLst/>
          </a:prstGeom>
          <a:noFill/>
          <a:ln w="12700" algn="ctr">
            <a:solidFill>
              <a:srgbClr val="3366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1B29D3-F78D-406B-8F61-62706E777A1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93692D-A812-4103-8B2A-B54B1DBA92FD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34822" name="Picture 2" descr="F:\Hood2015\Class7-Structure\1STP-antiparallelH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1096963"/>
            <a:ext cx="2584450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Box 6"/>
          <p:cNvSpPr txBox="1">
            <a:spLocks noChangeArrowheads="1"/>
          </p:cNvSpPr>
          <p:nvPr/>
        </p:nvSpPr>
        <p:spPr bwMode="auto">
          <a:xfrm>
            <a:off x="5278438" y="1487488"/>
            <a:ext cx="1317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Part of 1STP 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Structure</a:t>
            </a:r>
          </a:p>
        </p:txBody>
      </p:sp>
      <p:pic>
        <p:nvPicPr>
          <p:cNvPr id="34824" name="Picture 2" descr="F:\Hood2015\Class7-Structure\2TRX-parallel-alphahel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487488"/>
            <a:ext cx="40195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TextBox 7"/>
          <p:cNvSpPr txBox="1">
            <a:spLocks noChangeArrowheads="1"/>
          </p:cNvSpPr>
          <p:nvPr/>
        </p:nvSpPr>
        <p:spPr bwMode="auto">
          <a:xfrm>
            <a:off x="549275" y="5267325"/>
            <a:ext cx="174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PDB: 2TRX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 and Turns</a:t>
            </a:r>
          </a:p>
        </p:txBody>
      </p:sp>
      <p:sp>
        <p:nvSpPr>
          <p:cNvPr id="3686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298748D-E0CA-47B0-B37A-54D446C8EF8F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686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06B3625-FBCF-4965-BBF5-D801D62DB7D3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grpSp>
        <p:nvGrpSpPr>
          <p:cNvPr id="36870" name="Group 7"/>
          <p:cNvGrpSpPr>
            <a:grpSpLocks/>
          </p:cNvGrpSpPr>
          <p:nvPr/>
        </p:nvGrpSpPr>
        <p:grpSpPr bwMode="auto">
          <a:xfrm>
            <a:off x="1239838" y="1157288"/>
            <a:ext cx="6713537" cy="4905375"/>
            <a:chOff x="1239711" y="1157732"/>
            <a:chExt cx="6713537" cy="4905264"/>
          </a:xfrm>
        </p:grpSpPr>
        <p:pic>
          <p:nvPicPr>
            <p:cNvPr id="36871" name="Picture 2" descr="F:\Hood2015\Class7-Structure\2jk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711" y="1157732"/>
              <a:ext cx="6713537" cy="44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2" name="TextBox 6"/>
            <p:cNvSpPr txBox="1">
              <a:spLocks noChangeArrowheads="1"/>
            </p:cNvSpPr>
            <p:nvPr/>
          </p:nvSpPr>
          <p:spPr bwMode="auto">
            <a:xfrm>
              <a:off x="3755136" y="5693664"/>
              <a:ext cx="16459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PDB: 2jk2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Helix-Turn-Sheet</a:t>
            </a:r>
          </a:p>
        </p:txBody>
      </p:sp>
      <p:sp>
        <p:nvSpPr>
          <p:cNvPr id="3891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5E237-8041-420D-94F0-16BC34C0DE6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11556-688C-4F71-A0CC-18EAA441E51C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grpSp>
        <p:nvGrpSpPr>
          <p:cNvPr id="38918" name="Group 6"/>
          <p:cNvGrpSpPr>
            <a:grpSpLocks/>
          </p:cNvGrpSpPr>
          <p:nvPr/>
        </p:nvGrpSpPr>
        <p:grpSpPr bwMode="auto">
          <a:xfrm>
            <a:off x="2395538" y="1514475"/>
            <a:ext cx="4249737" cy="3328988"/>
            <a:chOff x="2395728" y="1514102"/>
            <a:chExt cx="4248912" cy="3329805"/>
          </a:xfrm>
        </p:grpSpPr>
        <p:pic>
          <p:nvPicPr>
            <p:cNvPr id="38919" name="Picture 3" descr="F:\Hood2015\Class7-Structure\2jk2-K18-T4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941" y="1862582"/>
              <a:ext cx="1914525" cy="298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0" name="TextBox 5"/>
            <p:cNvSpPr txBox="1">
              <a:spLocks noChangeArrowheads="1"/>
            </p:cNvSpPr>
            <p:nvPr/>
          </p:nvSpPr>
          <p:spPr bwMode="auto">
            <a:xfrm>
              <a:off x="2395728" y="3011424"/>
              <a:ext cx="14996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helix</a:t>
              </a:r>
            </a:p>
          </p:txBody>
        </p:sp>
        <p:sp>
          <p:nvSpPr>
            <p:cNvPr id="38921" name="TextBox 8"/>
            <p:cNvSpPr txBox="1">
              <a:spLocks noChangeArrowheads="1"/>
            </p:cNvSpPr>
            <p:nvPr/>
          </p:nvSpPr>
          <p:spPr bwMode="auto">
            <a:xfrm>
              <a:off x="5145024" y="3196090"/>
              <a:ext cx="14996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Beta-sheet</a:t>
              </a:r>
            </a:p>
          </p:txBody>
        </p:sp>
        <p:sp>
          <p:nvSpPr>
            <p:cNvPr id="38922" name="TextBox 9"/>
            <p:cNvSpPr txBox="1">
              <a:spLocks noChangeArrowheads="1"/>
            </p:cNvSpPr>
            <p:nvPr/>
          </p:nvSpPr>
          <p:spPr bwMode="auto">
            <a:xfrm>
              <a:off x="4126992" y="1514102"/>
              <a:ext cx="14996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itchFamily="34" charset="0"/>
                </a:rPr>
                <a:t>Turn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the class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8229600" cy="46482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Biopolymer structures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DNA/RNA and protein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Subunit components</a:t>
            </a:r>
            <a:r>
              <a:rPr lang="en-US" altLang="en-US" sz="2400" dirty="0"/>
              <a:t> and their chemistry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Proteins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Primary/secondary/Tertiary/</a:t>
            </a:r>
            <a:r>
              <a:rPr lang="en-US" altLang="en-US" sz="2000" dirty="0" err="1"/>
              <a:t>Quarternary</a:t>
            </a:r>
            <a:br>
              <a:rPr lang="en-US" altLang="en-US" sz="2000" dirty="0"/>
            </a:br>
            <a:r>
              <a:rPr lang="en-US" altLang="en-US" sz="2400" dirty="0"/>
              <a:t> </a:t>
            </a:r>
            <a:endParaRPr lang="en-US" altLang="en-US" sz="2400" dirty="0">
              <a:sym typeface="Wingdings" pitchFamily="2" charset="2"/>
            </a:endParaRPr>
          </a:p>
        </p:txBody>
      </p:sp>
      <p:pic>
        <p:nvPicPr>
          <p:cNvPr id="5124" name="Picture 6" descr="Por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r="16690" b="17578"/>
          <a:stretch>
            <a:fillRect/>
          </a:stretch>
        </p:blipFill>
        <p:spPr bwMode="auto">
          <a:xfrm>
            <a:off x="6629400" y="2209800"/>
            <a:ext cx="214153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DC668A37-9D62-44BC-B111-D2B79C0AF4C8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2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2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6629400" y="1600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Arial" pitchFamily="34" charset="0"/>
              </a:rPr>
              <a:t>Porin</a:t>
            </a:r>
            <a:br>
              <a:rPr lang="en-US" altLang="en-US" sz="1400" b="1">
                <a:solidFill>
                  <a:srgbClr val="FF0000"/>
                </a:solidFill>
                <a:latin typeface="Arial" pitchFamily="34" charset="0"/>
              </a:rPr>
            </a:br>
            <a:r>
              <a:rPr lang="en-US" altLang="en-US" sz="1400" b="1" i="1">
                <a:solidFill>
                  <a:srgbClr val="FF0000"/>
                </a:solidFill>
                <a:latin typeface="Arial" pitchFamily="34" charset="0"/>
              </a:rPr>
              <a:t>Using DSViewerPro</a:t>
            </a:r>
          </a:p>
        </p:txBody>
      </p:sp>
      <p:sp>
        <p:nvSpPr>
          <p:cNvPr id="512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F6B055-7E71-4AEF-9E21-8713B6378B27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SCOP2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SCOP2 Classification</a:t>
            </a:r>
          </a:p>
          <a:p>
            <a:pPr lvl="1"/>
            <a:r>
              <a:rPr lang="en-US" altLang="en-US"/>
              <a:t>Protein relationships, Structural classes, Protein types, and Evolutionary events.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EDFE2D4-A4DE-4CC7-8F1B-DD0721C60C3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4096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78F88E-C34E-4E7C-9D02-8E72A87FF987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8"/>
          <a:stretch>
            <a:fillRect/>
          </a:stretch>
        </p:blipFill>
        <p:spPr bwMode="auto">
          <a:xfrm>
            <a:off x="762000" y="3962400"/>
            <a:ext cx="25908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943600" y="457200"/>
            <a:ext cx="3048000" cy="3048000"/>
            <a:chOff x="3840" y="528"/>
            <a:chExt cx="1920" cy="1920"/>
          </a:xfrm>
        </p:grpSpPr>
        <p:pic>
          <p:nvPicPr>
            <p:cNvPr id="420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528"/>
              <a:ext cx="1920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17" name="Text Box 5"/>
            <p:cNvSpPr txBox="1">
              <a:spLocks noChangeArrowheads="1"/>
            </p:cNvSpPr>
            <p:nvPr/>
          </p:nvSpPr>
          <p:spPr bwMode="auto">
            <a:xfrm>
              <a:off x="4464" y="2208"/>
              <a:ext cx="6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itchFamily="34" charset="0"/>
                </a:rPr>
                <a:t>1STP</a:t>
              </a:r>
            </a:p>
          </p:txBody>
        </p:sp>
      </p:grpSp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457200" y="76200"/>
            <a:ext cx="6934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itchFamily="34" charset="0"/>
              </a:rPr>
              <a:t>MAPRRVRSFL RGLPALLLLL LFLGPWPAAS HGGKYSREKN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658813" y="393065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itchFamily="34" charset="0"/>
              </a:rPr>
              <a:t>1WSA (A,B,C,D)</a:t>
            </a:r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7447532" y="904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3300"/>
                </a:solidFill>
                <a:latin typeface="Arial" pitchFamily="34" charset="0"/>
              </a:rPr>
              <a:t>Primary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0" y="381000"/>
            <a:ext cx="6019800" cy="3398838"/>
            <a:chOff x="0" y="384"/>
            <a:chExt cx="3792" cy="2141"/>
          </a:xfrm>
        </p:grpSpPr>
        <p:grpSp>
          <p:nvGrpSpPr>
            <p:cNvPr id="42006" name="Group 28"/>
            <p:cNvGrpSpPr>
              <a:grpSpLocks/>
            </p:cNvGrpSpPr>
            <p:nvPr/>
          </p:nvGrpSpPr>
          <p:grpSpPr bwMode="auto">
            <a:xfrm>
              <a:off x="0" y="432"/>
              <a:ext cx="1920" cy="2093"/>
              <a:chOff x="48" y="528"/>
              <a:chExt cx="1920" cy="2093"/>
            </a:xfrm>
          </p:grpSpPr>
          <p:pic>
            <p:nvPicPr>
              <p:cNvPr id="4201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" y="528"/>
                <a:ext cx="1920" cy="1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15" name="Text Box 7"/>
              <p:cNvSpPr txBox="1">
                <a:spLocks noChangeArrowheads="1"/>
              </p:cNvSpPr>
              <p:nvPr/>
            </p:nvSpPr>
            <p:spPr bwMode="auto">
              <a:xfrm>
                <a:off x="432" y="2448"/>
                <a:ext cx="14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Ø"/>
                  <a:defRPr sz="3200">
                    <a:solidFill>
                      <a:srgbClr val="0033CC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C00000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FF00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400">
                    <a:solidFill>
                      <a:srgbClr val="99CC00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itchFamily="34" charset="0"/>
                  </a:rPr>
                  <a:t>Chunk From 1WSA</a:t>
                </a:r>
              </a:p>
            </p:txBody>
          </p:sp>
        </p:grpSp>
        <p:grpSp>
          <p:nvGrpSpPr>
            <p:cNvPr id="42007" name="Group 34"/>
            <p:cNvGrpSpPr>
              <a:grpSpLocks/>
            </p:cNvGrpSpPr>
            <p:nvPr/>
          </p:nvGrpSpPr>
          <p:grpSpPr bwMode="auto">
            <a:xfrm>
              <a:off x="1440" y="384"/>
              <a:ext cx="2352" cy="1968"/>
              <a:chOff x="1440" y="384"/>
              <a:chExt cx="2352" cy="1968"/>
            </a:xfrm>
          </p:grpSpPr>
          <p:grpSp>
            <p:nvGrpSpPr>
              <p:cNvPr id="42008" name="Group 25"/>
              <p:cNvGrpSpPr>
                <a:grpSpLocks/>
              </p:cNvGrpSpPr>
              <p:nvPr/>
            </p:nvGrpSpPr>
            <p:grpSpPr bwMode="auto">
              <a:xfrm>
                <a:off x="1872" y="432"/>
                <a:ext cx="1920" cy="1920"/>
                <a:chOff x="1920" y="528"/>
                <a:chExt cx="1920" cy="1920"/>
              </a:xfrm>
            </p:grpSpPr>
            <p:pic>
              <p:nvPicPr>
                <p:cNvPr id="42012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0" y="528"/>
                  <a:ext cx="1920" cy="19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2013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976" y="2208"/>
                  <a:ext cx="624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Font typeface="Wingdings" pitchFamily="2" charset="2"/>
                    <a:buChar char="Ø"/>
                    <a:defRPr sz="3200">
                      <a:solidFill>
                        <a:srgbClr val="0033CC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rgbClr val="C00000"/>
                      </a:solidFill>
                      <a:latin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00FF00"/>
                      </a:solidFill>
                      <a:latin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•"/>
                    <a:defRPr sz="2400">
                      <a:solidFill>
                        <a:srgbClr val="99CC00"/>
                      </a:solidFill>
                      <a:latin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>
                      <a:solidFill>
                        <a:srgbClr val="000000"/>
                      </a:solidFill>
                      <a:latin typeface="Arial" pitchFamily="34" charset="0"/>
                    </a:rPr>
                    <a:t>1STP</a:t>
                  </a:r>
                </a:p>
              </p:txBody>
            </p:sp>
          </p:grpSp>
          <p:sp>
            <p:nvSpPr>
              <p:cNvPr id="42009" name="Text Box 16"/>
              <p:cNvSpPr txBox="1">
                <a:spLocks noChangeArrowheads="1"/>
              </p:cNvSpPr>
              <p:nvPr/>
            </p:nvSpPr>
            <p:spPr bwMode="auto">
              <a:xfrm>
                <a:off x="1440" y="384"/>
                <a:ext cx="21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Ø"/>
                  <a:defRPr sz="3200">
                    <a:solidFill>
                      <a:srgbClr val="0033CC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C00000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FF00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400">
                    <a:solidFill>
                      <a:srgbClr val="99CC00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>
                    <a:solidFill>
                      <a:srgbClr val="FF3300"/>
                    </a:solidFill>
                    <a:latin typeface="Arial" pitchFamily="34" charset="0"/>
                  </a:rPr>
                  <a:t>Secondary Structure (&amp; loop)</a:t>
                </a:r>
              </a:p>
            </p:txBody>
          </p:sp>
          <p:sp>
            <p:nvSpPr>
              <p:cNvPr id="42010" name="Line 17"/>
              <p:cNvSpPr>
                <a:spLocks noChangeShapeType="1"/>
              </p:cNvSpPr>
              <p:nvPr/>
            </p:nvSpPr>
            <p:spPr bwMode="auto">
              <a:xfrm flipH="1">
                <a:off x="1440" y="816"/>
                <a:ext cx="43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1" name="Line 18"/>
              <p:cNvSpPr>
                <a:spLocks noChangeShapeType="1"/>
              </p:cNvSpPr>
              <p:nvPr/>
            </p:nvSpPr>
            <p:spPr bwMode="auto">
              <a:xfrm>
                <a:off x="2112" y="816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10963" name="Text Box 19"/>
          <p:cNvSpPr txBox="1">
            <a:spLocks noChangeArrowheads="1"/>
          </p:cNvSpPr>
          <p:nvPr/>
        </p:nvSpPr>
        <p:spPr bwMode="auto">
          <a:xfrm>
            <a:off x="7086600" y="381000"/>
            <a:ext cx="190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  <a:t>Tertiary Structure</a:t>
            </a:r>
          </a:p>
        </p:txBody>
      </p:sp>
      <p:sp>
        <p:nvSpPr>
          <p:cNvPr id="210964" name="Line 20"/>
          <p:cNvSpPr>
            <a:spLocks noChangeShapeType="1"/>
          </p:cNvSpPr>
          <p:nvPr/>
        </p:nvSpPr>
        <p:spPr bwMode="auto">
          <a:xfrm flipH="1">
            <a:off x="8305800" y="914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4267200" y="3886200"/>
            <a:ext cx="1981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itchFamily="34" charset="0"/>
              </a:rPr>
              <a:t>Quinternary</a:t>
            </a:r>
            <a:br>
              <a:rPr lang="en-US" altLang="en-US" sz="1800" b="1">
                <a:solidFill>
                  <a:srgbClr val="FFFF00"/>
                </a:solidFill>
                <a:latin typeface="Arial" pitchFamily="34" charset="0"/>
              </a:rPr>
            </a:br>
            <a:r>
              <a:rPr lang="en-US" altLang="en-US" sz="1800" b="1">
                <a:solidFill>
                  <a:schemeClr val="bg1"/>
                </a:solidFill>
                <a:latin typeface="Arial" pitchFamily="34" charset="0"/>
              </a:rPr>
              <a:t>(Protein-Protein/Protein-DNA) </a:t>
            </a:r>
          </a:p>
        </p:txBody>
      </p: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6172200" y="3657600"/>
            <a:ext cx="2514600" cy="2514600"/>
            <a:chOff x="3888" y="2736"/>
            <a:chExt cx="1584" cy="1584"/>
          </a:xfrm>
        </p:grpSpPr>
        <p:pic>
          <p:nvPicPr>
            <p:cNvPr id="42000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736"/>
              <a:ext cx="1584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1" name="Line 12"/>
            <p:cNvSpPr>
              <a:spLocks noChangeShapeType="1"/>
            </p:cNvSpPr>
            <p:nvPr/>
          </p:nvSpPr>
          <p:spPr bwMode="auto">
            <a:xfrm flipV="1">
              <a:off x="5040" y="3840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Text Box 13"/>
            <p:cNvSpPr txBox="1">
              <a:spLocks noChangeArrowheads="1"/>
            </p:cNvSpPr>
            <p:nvPr/>
          </p:nvSpPr>
          <p:spPr bwMode="auto">
            <a:xfrm>
              <a:off x="4848" y="4089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3366CC"/>
                  </a:solidFill>
                  <a:latin typeface="Arial" pitchFamily="34" charset="0"/>
                </a:rPr>
                <a:t>LDLR</a:t>
              </a:r>
            </a:p>
          </p:txBody>
        </p:sp>
        <p:sp>
          <p:nvSpPr>
            <p:cNvPr id="42003" name="Text Box 14"/>
            <p:cNvSpPr txBox="1">
              <a:spLocks noChangeArrowheads="1"/>
            </p:cNvSpPr>
            <p:nvPr/>
          </p:nvSpPr>
          <p:spPr bwMode="auto">
            <a:xfrm>
              <a:off x="4032" y="3024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FF3300"/>
                  </a:solidFill>
                  <a:latin typeface="Arial" pitchFamily="34" charset="0"/>
                </a:rPr>
                <a:t>RAP</a:t>
              </a:r>
            </a:p>
          </p:txBody>
        </p:sp>
        <p:sp>
          <p:nvSpPr>
            <p:cNvPr id="42004" name="Line 22"/>
            <p:cNvSpPr>
              <a:spLocks noChangeShapeType="1"/>
            </p:cNvSpPr>
            <p:nvPr/>
          </p:nvSpPr>
          <p:spPr bwMode="auto">
            <a:xfrm>
              <a:off x="4368" y="312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Text Box 23"/>
            <p:cNvSpPr txBox="1">
              <a:spLocks noChangeArrowheads="1"/>
            </p:cNvSpPr>
            <p:nvPr/>
          </p:nvSpPr>
          <p:spPr bwMode="auto">
            <a:xfrm>
              <a:off x="4416" y="2736"/>
              <a:ext cx="5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</a:rPr>
                <a:t>2fcw</a:t>
              </a:r>
            </a:p>
          </p:txBody>
        </p:sp>
      </p:grp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533400" y="3581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itchFamily="34" charset="0"/>
              </a:rPr>
              <a:t>Quarternary Structure</a:t>
            </a:r>
          </a:p>
        </p:txBody>
      </p:sp>
      <p:sp>
        <p:nvSpPr>
          <p:cNvPr id="41997" name="Footer Placeholder 30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898989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1998" name="Slide Number Placeholder 2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8B71E661-98FA-40E6-933C-EE3A6DC6A16F}" type="slidenum">
              <a:rPr lang="en-US" altLang="en-US" sz="1400" smtClean="0">
                <a:solidFill>
                  <a:srgbClr val="898989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21</a:t>
            </a:fld>
            <a:endParaRPr lang="en-US" altLang="en-US" sz="1400">
              <a:solidFill>
                <a:srgbClr val="898989"/>
              </a:solidFill>
              <a:latin typeface="Arial" pitchFamily="34" charset="0"/>
            </a:endParaRPr>
          </a:p>
        </p:txBody>
      </p:sp>
      <p:sp>
        <p:nvSpPr>
          <p:cNvPr id="4199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1782EF-197B-4EC0-A606-3BF1AF4A070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2" grpId="0" animBg="1"/>
      <p:bldP spid="210954" grpId="0"/>
      <p:bldP spid="210959" grpId="0"/>
      <p:bldP spid="210963" grpId="0"/>
      <p:bldP spid="210964" grpId="0" animBg="1"/>
      <p:bldP spid="210965" grpId="0"/>
      <p:bldP spid="2109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Protein Structure Classification</a:t>
            </a:r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Based on Levitt and </a:t>
            </a:r>
            <a:r>
              <a:rPr lang="en-US" altLang="en-US" dirty="0" err="1"/>
              <a:t>Chothia</a:t>
            </a:r>
            <a:r>
              <a:rPr lang="en-US" altLang="en-US" dirty="0"/>
              <a:t> (1976)</a:t>
            </a:r>
          </a:p>
          <a:p>
            <a:r>
              <a:rPr lang="en-US" altLang="en-US" dirty="0"/>
              <a:t> Class alpha (</a:t>
            </a:r>
            <a:r>
              <a:rPr lang="el-GR" altLang="en-US" dirty="0"/>
              <a:t>α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Made up of alpha helices with loops</a:t>
            </a:r>
          </a:p>
          <a:p>
            <a:r>
              <a:rPr lang="en-US" altLang="en-US" dirty="0"/>
              <a:t>Class beta (</a:t>
            </a:r>
            <a:r>
              <a:rPr lang="el-GR" altLang="en-US" dirty="0"/>
              <a:t>β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Made up of beta sheets </a:t>
            </a:r>
          </a:p>
          <a:p>
            <a:pPr lvl="1"/>
            <a:r>
              <a:rPr lang="en-US" altLang="en-US" dirty="0"/>
              <a:t>Examples of this class are Anti bodies, Enzymes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Class alpha/beta (</a:t>
            </a:r>
            <a:r>
              <a:rPr lang="el-GR" altLang="en-US" dirty="0"/>
              <a:t>α</a:t>
            </a:r>
            <a:r>
              <a:rPr lang="en-US" altLang="en-US" dirty="0"/>
              <a:t>/</a:t>
            </a:r>
            <a:r>
              <a:rPr lang="el-GR" altLang="en-US" dirty="0"/>
              <a:t>β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Mostly parallel beta along with alpha (mostly occurs in-between) </a:t>
            </a:r>
          </a:p>
        </p:txBody>
      </p:sp>
      <p:sp>
        <p:nvSpPr>
          <p:cNvPr id="4301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13F90B-03BF-4F45-9562-EB40FF874D0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4301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30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B48EAD-90A5-4971-9D58-C65DE78789A6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Date Placeholder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9ADF26-9CF6-4F99-82F1-2E6EEDDA16D8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47BFE2-DACE-42AD-A2D7-882A4FFCC63F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44038" name="Picture 2" descr="F:\Hood2015\Class7-Structure\3hhb-alpha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3"/>
            <a:ext cx="39147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5"/>
          <p:cNvSpPr txBox="1">
            <a:spLocks noChangeArrowheads="1"/>
          </p:cNvSpPr>
          <p:nvPr/>
        </p:nvSpPr>
        <p:spPr bwMode="auto">
          <a:xfrm>
            <a:off x="207963" y="3709988"/>
            <a:ext cx="35715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Alpha class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-PDB: 3hhb</a:t>
            </a:r>
            <a:b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Alpha helices joined by loops mostly on the surface</a:t>
            </a:r>
          </a:p>
        </p:txBody>
      </p:sp>
      <p:pic>
        <p:nvPicPr>
          <p:cNvPr id="44040" name="Picture 3" descr="F:\Hood2015\Class7-Structure\1ST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0"/>
            <a:ext cx="42576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4" descr="F:\Hood2015\Class7-Structure\2jk2-class-alpha-beta-mostlyparall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13" y="2686546"/>
            <a:ext cx="3754438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3" name="TextBox 7"/>
          <p:cNvSpPr txBox="1">
            <a:spLocks noChangeArrowheads="1"/>
          </p:cNvSpPr>
          <p:nvPr/>
        </p:nvSpPr>
        <p:spPr bwMode="auto">
          <a:xfrm>
            <a:off x="3330416" y="5656529"/>
            <a:ext cx="55717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Class Alpha/beta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-2jk2: Mostly parallel beta sheets along with intervening alpha helices</a:t>
            </a:r>
          </a:p>
        </p:txBody>
      </p:sp>
      <p:sp>
        <p:nvSpPr>
          <p:cNvPr id="44041" name="TextBox 6"/>
          <p:cNvSpPr txBox="1">
            <a:spLocks noChangeArrowheads="1"/>
          </p:cNvSpPr>
          <p:nvPr/>
        </p:nvSpPr>
        <p:spPr bwMode="auto">
          <a:xfrm>
            <a:off x="5820568" y="2543175"/>
            <a:ext cx="3323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Class beta</a:t>
            </a:r>
            <a:r>
              <a:rPr lang="en-US" altLang="en-US" sz="1800" dirty="0">
                <a:solidFill>
                  <a:schemeClr val="tx1"/>
                </a:solidFill>
                <a:latin typeface="Arial" pitchFamily="34" charset="0"/>
              </a:rPr>
              <a:t>-1STP; mostly antiparallel beta sheets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domains?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Super-secondary structures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Domains can independently exist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Functional units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DB1C5E-77C7-4C5E-ACBC-923FB6128817}" type="datetime1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01370-1A49-4EE5-BAD7-3AA66FB563D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04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Protein Structure Determination: Experimental Methods</a:t>
            </a:r>
          </a:p>
        </p:txBody>
      </p:sp>
      <p:sp>
        <p:nvSpPr>
          <p:cNvPr id="45059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3D arrangement of amino acid residues</a:t>
            </a:r>
          </a:p>
        </p:txBody>
      </p:sp>
      <p:sp>
        <p:nvSpPr>
          <p:cNvPr id="4506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3E4A4F-B068-4830-9F10-B265568A19B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4506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A16030-B86D-46E4-BD79-DC98E5145533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6E9E49-1E9A-4E65-8FBD-109C3C892C43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71383" y="1267810"/>
            <a:ext cx="9231148" cy="4263762"/>
            <a:chOff x="84083" y="1839310"/>
            <a:chExt cx="9231148" cy="4263762"/>
          </a:xfrm>
        </p:grpSpPr>
        <p:sp>
          <p:nvSpPr>
            <p:cNvPr id="5" name="TextBox 4"/>
            <p:cNvSpPr txBox="1"/>
            <p:nvPr/>
          </p:nvSpPr>
          <p:spPr>
            <a:xfrm>
              <a:off x="84083" y="2102069"/>
              <a:ext cx="1051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X-ray</a:t>
              </a:r>
              <a:br>
                <a:rPr lang="en-US" dirty="0"/>
              </a:br>
              <a:r>
                <a:rPr lang="en-US" dirty="0"/>
                <a:t>Source</a:t>
              </a: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 bwMode="auto">
            <a:xfrm flipV="1">
              <a:off x="1135117" y="2425234"/>
              <a:ext cx="9774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" name="Flowchart: Sort 7"/>
            <p:cNvSpPr/>
            <p:nvPr/>
          </p:nvSpPr>
          <p:spPr bwMode="auto">
            <a:xfrm>
              <a:off x="2448910" y="1978545"/>
              <a:ext cx="546538" cy="893380"/>
            </a:xfrm>
            <a:prstGeom prst="flowChartSor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12579" y="3195145"/>
              <a:ext cx="1271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Crystal Structure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2995448" y="1839310"/>
              <a:ext cx="798786" cy="2627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3142593" y="2425234"/>
              <a:ext cx="9249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237186" y="2748400"/>
              <a:ext cx="651642" cy="4467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2995448" y="2871925"/>
              <a:ext cx="798786" cy="8172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V="1">
              <a:off x="2995448" y="2102069"/>
              <a:ext cx="1072055" cy="1576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514193" y="3280528"/>
              <a:ext cx="1271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Diffraction Pattern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88469" y="2048442"/>
              <a:ext cx="1271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Electron Density Map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V="1">
              <a:off x="6321973" y="2425235"/>
              <a:ext cx="9774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9" name="Group 38"/>
            <p:cNvGrpSpPr/>
            <p:nvPr/>
          </p:nvGrpSpPr>
          <p:grpSpPr>
            <a:xfrm>
              <a:off x="4390696" y="1929023"/>
              <a:ext cx="1518745" cy="1162167"/>
              <a:chOff x="6400800" y="3518310"/>
              <a:chExt cx="1823545" cy="1463593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6400800" y="3518310"/>
                <a:ext cx="1823545" cy="146359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178566" y="4130566"/>
                <a:ext cx="134006" cy="199696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6975583" y="3873657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7235274" y="3740672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6839662" y="4165220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7550775" y="3847076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7621970" y="4130566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7245569" y="4680477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6905600" y="4520820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>
                <a:off x="7579331" y="4487783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6877538" y="3550491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7830359" y="3582727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>
                <a:off x="6513188" y="3999476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029932" y="3974770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7830359" y="4786881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6844036" y="4786881"/>
                <a:ext cx="67003" cy="10640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 flipH="1">
              <a:off x="7937500" y="3195145"/>
              <a:ext cx="12700" cy="13895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42" name="Picture 3" descr="F:\Hood2015\Class7-Structure\5pti-twisted-betashee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31538" y="4302125"/>
              <a:ext cx="1371984" cy="222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Bent Arrow 44"/>
            <p:cNvSpPr/>
            <p:nvPr/>
          </p:nvSpPr>
          <p:spPr bwMode="auto">
            <a:xfrm rot="16200000">
              <a:off x="4990445" y="3745846"/>
              <a:ext cx="1369041" cy="1731067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3479" y="3518310"/>
              <a:ext cx="1271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fitting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547303" y="5571114"/>
            <a:ext cx="12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40962" name="Picture 2" descr="C:\Users\ravichandrans\Desktop\noname0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11" y="4552971"/>
            <a:ext cx="1106487" cy="1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 bwMode="auto">
          <a:xfrm flipV="1">
            <a:off x="2735755" y="3269976"/>
            <a:ext cx="0" cy="11122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14068" y="5055079"/>
            <a:ext cx="202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 Crystals (Lab)</a:t>
            </a:r>
          </a:p>
        </p:txBody>
      </p:sp>
    </p:spTree>
    <p:extLst>
      <p:ext uri="{BB962C8B-B14F-4D97-AF65-F5344CB8AC3E}">
        <p14:creationId xmlns:p14="http://schemas.microsoft.com/office/powerpoint/2010/main" val="329135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152400"/>
            <a:ext cx="68580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3D-Structural Database of biomolecules (PDB)</a:t>
            </a:r>
            <a:br>
              <a:rPr lang="en-US" altLang="en-US" sz="3600"/>
            </a:br>
            <a:r>
              <a:rPr lang="en-US" altLang="en-US" sz="3600"/>
              <a:t>http://www.rcsb.org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295400" y="2895600"/>
            <a:ext cx="3810000" cy="3352800"/>
          </a:xfrm>
          <a:solidFill>
            <a:srgbClr val="FFFF99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tx1"/>
                </a:solidFill>
              </a:rPr>
              <a:t>NMR (eary 1960s)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tx1"/>
                </a:solidFill>
              </a:rPr>
              <a:t>Dynamic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b="1">
                <a:solidFill>
                  <a:srgbClr val="FF3300"/>
                </a:solidFill>
              </a:rPr>
              <a:t>Multiple Models (Each conformation is a model)</a:t>
            </a:r>
            <a:r>
              <a:rPr lang="en-US" altLang="en-US" sz="1800"/>
              <a:t>	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tx1"/>
                </a:solidFill>
              </a:rPr>
              <a:t>Aqueous environment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>
                <a:solidFill>
                  <a:schemeClr val="tx1"/>
                </a:solidFill>
              </a:rPr>
              <a:t>Limitations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b="1"/>
              <a:t>Size of molecule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1800" b="1"/>
              <a:t>&lt; 30kD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FF3300"/>
                </a:solidFill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hlinkClick r:id="rId3"/>
              </a:rPr>
              <a:t>1DV0</a:t>
            </a:r>
            <a:r>
              <a:rPr lang="en-US" altLang="en-US" sz="1800"/>
              <a:t>, </a:t>
            </a:r>
            <a:r>
              <a:rPr lang="en-US" altLang="en-US" sz="1800">
                <a:solidFill>
                  <a:schemeClr val="tx1"/>
                </a:solidFill>
              </a:rPr>
              <a:t>1UBA</a:t>
            </a:r>
            <a:endParaRPr lang="en-US" altLang="en-US" sz="2000">
              <a:solidFill>
                <a:schemeClr val="tx1"/>
              </a:solidFill>
            </a:endParaRPr>
          </a:p>
        </p:txBody>
      </p:sp>
      <p:sp>
        <p:nvSpPr>
          <p:cNvPr id="95236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181600" y="2895600"/>
            <a:ext cx="3962400" cy="3352800"/>
          </a:xfrm>
          <a:solidFill>
            <a:schemeClr val="accent1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tx1"/>
                </a:solidFill>
              </a:rPr>
              <a:t>X-ray (1958) (&gt;85% of PDB)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tx1"/>
                </a:solidFill>
              </a:rPr>
              <a:t>Static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b="1" dirty="0">
                <a:solidFill>
                  <a:srgbClr val="FF3300"/>
                </a:solidFill>
              </a:rPr>
              <a:t>Only one model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altLang="en-US" sz="1800" dirty="0">
              <a:solidFill>
                <a:srgbClr val="FF99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tx1"/>
                </a:solidFill>
              </a:rPr>
              <a:t>Crystal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tx1"/>
                </a:solidFill>
              </a:rPr>
              <a:t>Limitations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b="1" dirty="0"/>
              <a:t>Not limited by size</a:t>
            </a:r>
            <a:r>
              <a:rPr lang="en-US" altLang="en-US" sz="18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3300"/>
                </a:solidFill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hlinkClick r:id="rId3"/>
              </a:rPr>
              <a:t>7LYZ 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chemeClr val="tx1"/>
                </a:solidFill>
              </a:rPr>
              <a:t>2SRC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000" dirty="0"/>
          </a:p>
        </p:txBody>
      </p:sp>
      <p:pic>
        <p:nvPicPr>
          <p:cNvPr id="95246" name="Picture 14" descr="1dv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7008" r="18463" b="1752"/>
          <a:stretch>
            <a:fillRect/>
          </a:stretch>
        </p:blipFill>
        <p:spPr bwMode="auto">
          <a:xfrm>
            <a:off x="0" y="0"/>
            <a:ext cx="2089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152400" y="2819400"/>
            <a:ext cx="10668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  <a:t>NMR:</a:t>
            </a:r>
            <a:b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</a:br>
            <a: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  <a:t>1DV0</a:t>
            </a:r>
            <a:b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</a:br>
            <a:r>
              <a:rPr lang="en-US" altLang="en-US" sz="1800" b="1">
                <a:solidFill>
                  <a:srgbClr val="FF3300"/>
                </a:solidFill>
                <a:latin typeface="Arial" pitchFamily="34" charset="0"/>
              </a:rPr>
              <a:t>C-Ter UBA Domain</a:t>
            </a:r>
          </a:p>
        </p:txBody>
      </p:sp>
      <p:sp>
        <p:nvSpPr>
          <p:cNvPr id="4608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F78DA0F2-477D-4B25-83BB-16A38FB62DDD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27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6088" name="Footer Placeholder 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pic>
        <p:nvPicPr>
          <p:cNvPr id="46089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524000"/>
            <a:ext cx="21240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A50ECD6-CD19-4E5E-BAC6-74A962B79991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5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5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5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13"/>
          <p:cNvGrpSpPr>
            <a:grpSpLocks/>
          </p:cNvGrpSpPr>
          <p:nvPr/>
        </p:nvGrpSpPr>
        <p:grpSpPr bwMode="auto">
          <a:xfrm>
            <a:off x="152400" y="1295400"/>
            <a:ext cx="3459163" cy="4876800"/>
            <a:chOff x="152400" y="1524000"/>
            <a:chExt cx="3458419" cy="4876800"/>
          </a:xfrm>
        </p:grpSpPr>
        <p:pic>
          <p:nvPicPr>
            <p:cNvPr id="47114" name="Picture 10" descr="C:\Users\homeuser\Desktop\1DV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524000"/>
              <a:ext cx="3458419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5" name="TextBox 9"/>
            <p:cNvSpPr txBox="1">
              <a:spLocks noChangeArrowheads="1"/>
            </p:cNvSpPr>
            <p:nvPr/>
          </p:nvSpPr>
          <p:spPr bwMode="auto">
            <a:xfrm>
              <a:off x="2590800" y="152400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en-US" sz="1800">
                  <a:solidFill>
                    <a:srgbClr val="FFC000"/>
                  </a:solidFill>
                  <a:latin typeface="Arial" pitchFamily="34" charset="0"/>
                </a:rPr>
                <a:t>1DV0</a:t>
              </a:r>
            </a:p>
          </p:txBody>
        </p:sp>
        <p:sp>
          <p:nvSpPr>
            <p:cNvPr id="47116" name="TextBox 10"/>
            <p:cNvSpPr txBox="1">
              <a:spLocks noChangeArrowheads="1"/>
            </p:cNvSpPr>
            <p:nvPr/>
          </p:nvSpPr>
          <p:spPr bwMode="auto">
            <a:xfrm>
              <a:off x="533400" y="556260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en-US" sz="1800">
                  <a:solidFill>
                    <a:srgbClr val="FFC000"/>
                  </a:solidFill>
                  <a:latin typeface="Arial" pitchFamily="34" charset="0"/>
                </a:rPr>
                <a:t>NT</a:t>
              </a:r>
            </a:p>
          </p:txBody>
        </p:sp>
        <p:sp>
          <p:nvSpPr>
            <p:cNvPr id="47117" name="TextBox 11"/>
            <p:cNvSpPr txBox="1">
              <a:spLocks noChangeArrowheads="1"/>
            </p:cNvSpPr>
            <p:nvPr/>
          </p:nvSpPr>
          <p:spPr bwMode="auto">
            <a:xfrm>
              <a:off x="304800" y="160020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en-US" sz="1800">
                  <a:solidFill>
                    <a:srgbClr val="FFC000"/>
                  </a:solidFill>
                  <a:latin typeface="Arial" pitchFamily="34" charset="0"/>
                </a:rPr>
                <a:t>CT</a:t>
              </a:r>
            </a:p>
          </p:txBody>
        </p:sp>
      </p:grpSp>
      <p:sp>
        <p:nvSpPr>
          <p:cNvPr id="47107" name="Rectangle 12"/>
          <p:cNvSpPr>
            <a:spLocks noChangeArrowheads="1"/>
          </p:cNvSpPr>
          <p:nvPr/>
        </p:nvSpPr>
        <p:spPr bwMode="auto">
          <a:xfrm>
            <a:off x="0" y="457200"/>
            <a:ext cx="4572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itchFamily="34" charset="0"/>
              </a:rPr>
              <a:t>NMR Structure of C-terminal UBA domain of the human homologue of RAD23A (HHR23A) </a:t>
            </a:r>
          </a:p>
        </p:txBody>
      </p:sp>
      <p:pic>
        <p:nvPicPr>
          <p:cNvPr id="47108" name="Picture 11" descr="C:\Users\homeuser\Desktop\2G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05000"/>
            <a:ext cx="523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11"/>
          <p:cNvSpPr>
            <a:spLocks noChangeArrowheads="1"/>
          </p:cNvSpPr>
          <p:nvPr/>
        </p:nvSpPr>
        <p:spPr bwMode="auto">
          <a:xfrm>
            <a:off x="4191000" y="5029200"/>
            <a:ext cx="4572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itchFamily="34" charset="0"/>
              </a:rPr>
              <a:t>Ubiquitin Binding Domain (UBP) from deubiquitinating enzyme isopeptidase T (IsoT) </a:t>
            </a:r>
          </a:p>
        </p:txBody>
      </p:sp>
      <p:sp>
        <p:nvSpPr>
          <p:cNvPr id="47110" name="TextBox 12"/>
          <p:cNvSpPr txBox="1">
            <a:spLocks noChangeArrowheads="1"/>
          </p:cNvSpPr>
          <p:nvPr/>
        </p:nvSpPr>
        <p:spPr bwMode="auto">
          <a:xfrm>
            <a:off x="6019800" y="19050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1800" b="1">
                <a:solidFill>
                  <a:srgbClr val="FF9900"/>
                </a:solidFill>
                <a:latin typeface="Arial" pitchFamily="34" charset="0"/>
              </a:rPr>
              <a:t>2G43</a:t>
            </a:r>
          </a:p>
        </p:txBody>
      </p:sp>
      <p:sp>
        <p:nvSpPr>
          <p:cNvPr id="47111" name="Slide Number Placeholder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C3953B45-D981-4ED5-A764-EF3111C89593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28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7112" name="Footer Placeholder 1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7113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585662-D73F-443C-97F1-FF392D16F544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33" y="77788"/>
            <a:ext cx="1603387" cy="4999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466" name="Group 15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88068200"/>
              </p:ext>
            </p:extLst>
          </p:nvPr>
        </p:nvGraphicFramePr>
        <p:xfrm>
          <a:off x="0" y="914400"/>
          <a:ext cx="5638800" cy="451167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5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X-ray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NMR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e-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1976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0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(until 1988)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0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(until 1996)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1990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488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28824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5132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116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2007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40613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6962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167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2009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53650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8190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264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2011   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</a:rPr>
                        <a:t>62110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8800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353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2018 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+mn-cs"/>
                        </a:rPr>
                        <a:t>125271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Arial" charset="0"/>
                        </a:rPr>
                        <a:t>12206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2110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177" name="Text Box 155"/>
          <p:cNvSpPr txBox="1">
            <a:spLocks noChangeArrowheads="1"/>
          </p:cNvSpPr>
          <p:nvPr/>
        </p:nvSpPr>
        <p:spPr bwMode="auto">
          <a:xfrm>
            <a:off x="6019800" y="15382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97471" name="Text Box 159"/>
          <p:cNvSpPr txBox="1">
            <a:spLocks noChangeArrowheads="1"/>
          </p:cNvSpPr>
          <p:nvPr/>
        </p:nvSpPr>
        <p:spPr bwMode="auto">
          <a:xfrm>
            <a:off x="118872" y="5545646"/>
            <a:ext cx="891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1971: myoglobin (1958), hemoglobin (1963), egg-white lysozyme (1965), ribonucleases A and S (1967), papain (1968), and insulin (1971).</a:t>
            </a:r>
          </a:p>
        </p:txBody>
      </p:sp>
      <p:pic>
        <p:nvPicPr>
          <p:cNvPr id="48181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240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82" name="TextBox 14"/>
          <p:cNvSpPr txBox="1">
            <a:spLocks noChangeArrowheads="1"/>
          </p:cNvSpPr>
          <p:nvPr/>
        </p:nvSpPr>
        <p:spPr bwMode="auto">
          <a:xfrm>
            <a:off x="2286000" y="152400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Arial" pitchFamily="34" charset="0"/>
              </a:rPr>
              <a:t>02/18/2015: 99134 Structures</a:t>
            </a:r>
          </a:p>
        </p:txBody>
      </p:sp>
      <p:sp>
        <p:nvSpPr>
          <p:cNvPr id="48183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B56863AB-A613-4AD8-BD3D-F9AC3582279E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29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8184" name="Footer Placeholder 10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48185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46C36C-9840-43C7-938F-82D0501933D5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96BFB-1954-4EAE-8945-9A5ECA8CA2A9}"/>
              </a:ext>
            </a:extLst>
          </p:cNvPr>
          <p:cNvSpPr txBox="1"/>
          <p:nvPr/>
        </p:nvSpPr>
        <p:spPr>
          <a:xfrm>
            <a:off x="5721790" y="425513"/>
            <a:ext cx="270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Monotopic Membrane Proteins: 453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97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4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the class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Databases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PDB </a:t>
            </a: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 Protein structure Quality Assessment</a:t>
            </a:r>
            <a:endParaRPr lang="en-US" altLang="en-US" sz="2400" dirty="0">
              <a:sym typeface="Wingdings" pitchFamily="2" charset="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br>
              <a:rPr lang="en-US" altLang="en-US" sz="2800" dirty="0"/>
            </a:b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Hands-on exercise </a:t>
            </a:r>
          </a:p>
        </p:txBody>
      </p:sp>
      <p:pic>
        <p:nvPicPr>
          <p:cNvPr id="6148" name="Picture 4" descr="Por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r="16690" b="17578"/>
          <a:stretch>
            <a:fillRect/>
          </a:stretch>
        </p:blipFill>
        <p:spPr bwMode="auto">
          <a:xfrm>
            <a:off x="6629400" y="2211388"/>
            <a:ext cx="214153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629400" y="1600200"/>
            <a:ext cx="2057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400" b="1" dirty="0" err="1">
                <a:solidFill>
                  <a:srgbClr val="FF0000"/>
                </a:solidFill>
                <a:latin typeface="Arial" pitchFamily="34" charset="0"/>
              </a:rPr>
              <a:t>Porin</a:t>
            </a:r>
            <a:br>
              <a:rPr lang="en-US" altLang="en-US" sz="1400" b="1" dirty="0">
                <a:solidFill>
                  <a:srgbClr val="FF0000"/>
                </a:solidFill>
                <a:latin typeface="Arial" pitchFamily="34" charset="0"/>
              </a:rPr>
            </a:br>
            <a:r>
              <a:rPr lang="en-US" altLang="en-US" sz="1400" b="1" i="1" dirty="0">
                <a:solidFill>
                  <a:srgbClr val="FF0000"/>
                </a:solidFill>
                <a:latin typeface="Arial" pitchFamily="34" charset="0"/>
              </a:rPr>
              <a:t>Using </a:t>
            </a:r>
            <a:r>
              <a:rPr lang="en-US" altLang="en-US" sz="1400" b="1" i="1" dirty="0" err="1">
                <a:solidFill>
                  <a:srgbClr val="FF0000"/>
                </a:solidFill>
                <a:latin typeface="Arial" pitchFamily="34" charset="0"/>
              </a:rPr>
              <a:t>DSViewerPro</a:t>
            </a:r>
            <a:endParaRPr lang="en-US" altLang="en-US" sz="1400" b="1" i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615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A138EA0D-6AB5-4304-976B-0C5545AF01B6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3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6151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615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8F82DF-DEF8-4025-9824-B5E70ECCD929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1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Simulation of DNA Model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 You can take the DNA/Protein model and </a:t>
            </a:r>
          </a:p>
          <a:p>
            <a:pPr lvl="1"/>
            <a:r>
              <a:rPr lang="en-US" altLang="en-US" dirty="0"/>
              <a:t>Add ions</a:t>
            </a:r>
          </a:p>
          <a:p>
            <a:pPr lvl="1"/>
            <a:r>
              <a:rPr lang="en-US" altLang="en-US" dirty="0"/>
              <a:t>Add water</a:t>
            </a:r>
          </a:p>
          <a:p>
            <a:pPr lvl="1"/>
            <a:r>
              <a:rPr lang="en-US" altLang="en-US" dirty="0"/>
              <a:t>Energy minimization</a:t>
            </a:r>
          </a:p>
          <a:p>
            <a:pPr lvl="1"/>
            <a:r>
              <a:rPr lang="en-US" altLang="en-US" dirty="0"/>
              <a:t>MD simulations </a:t>
            </a:r>
          </a:p>
          <a:p>
            <a:pPr lvl="1"/>
            <a:r>
              <a:rPr lang="en-US" altLang="en-US" dirty="0"/>
              <a:t>Create movies </a:t>
            </a:r>
          </a:p>
          <a:p>
            <a:pPr lvl="1"/>
            <a:r>
              <a:rPr lang="en-US" altLang="en-US" dirty="0"/>
              <a:t>See them in VMD</a:t>
            </a:r>
          </a:p>
        </p:txBody>
      </p:sp>
      <p:sp>
        <p:nvSpPr>
          <p:cNvPr id="5120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12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D81A2D1-8EB1-4CEC-9E88-B47C09AA7591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12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DE46D1-89ED-467E-AD94-6734C8A2F8A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altLang="en-US" dirty="0"/>
              <a:t>DNA Model soaked with water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You can take the DNA model and </a:t>
            </a:r>
          </a:p>
          <a:p>
            <a:pPr lvl="1"/>
            <a:r>
              <a:rPr lang="en-US" altLang="en-US"/>
              <a:t>Add ions</a:t>
            </a:r>
          </a:p>
          <a:p>
            <a:pPr lvl="1"/>
            <a:r>
              <a:rPr lang="en-US" altLang="en-US"/>
              <a:t>Add water</a:t>
            </a:r>
          </a:p>
          <a:p>
            <a:pPr lvl="1"/>
            <a:r>
              <a:rPr lang="en-US" altLang="en-US"/>
              <a:t>Energy minimization</a:t>
            </a:r>
          </a:p>
          <a:p>
            <a:pPr lvl="1"/>
            <a:r>
              <a:rPr lang="en-US" altLang="en-US"/>
              <a:t>MD simulations </a:t>
            </a:r>
          </a:p>
          <a:p>
            <a:pPr lvl="1"/>
            <a:r>
              <a:rPr lang="en-US" altLang="en-US"/>
              <a:t>Create movies </a:t>
            </a:r>
          </a:p>
          <a:p>
            <a:pPr lvl="1"/>
            <a:r>
              <a:rPr lang="en-US" altLang="en-US"/>
              <a:t>See them in VMD</a:t>
            </a:r>
          </a:p>
        </p:txBody>
      </p:sp>
      <p:sp>
        <p:nvSpPr>
          <p:cNvPr id="5222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22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CBC3891-254A-4630-BE72-71A3E9A6CF9D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5223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675"/>
            <a:ext cx="9144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AA0B25-CB37-4AAB-8E9C-C2557B2E6E7B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AE306C-ACDF-46C4-9EAB-2CB7DDDF9945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8651"/>
          <a:stretch/>
        </p:blipFill>
        <p:spPr bwMode="auto">
          <a:xfrm>
            <a:off x="189782" y="0"/>
            <a:ext cx="8610418" cy="29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35170" y="3588589"/>
            <a:ext cx="714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far, </a:t>
            </a:r>
          </a:p>
          <a:p>
            <a:r>
              <a:rPr lang="en-US" dirty="0"/>
              <a:t>    DNA/Protein  sequence information in  </a:t>
            </a:r>
            <a:r>
              <a:rPr lang="en-US" dirty="0" err="1"/>
              <a:t>Fasta</a:t>
            </a:r>
            <a:r>
              <a:rPr lang="en-US" dirty="0"/>
              <a:t>  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 Corresponding 3D information in  what format ???</a:t>
            </a:r>
          </a:p>
        </p:txBody>
      </p:sp>
    </p:spTree>
    <p:extLst>
      <p:ext uri="{BB962C8B-B14F-4D97-AF65-F5344CB8AC3E}">
        <p14:creationId xmlns:p14="http://schemas.microsoft.com/office/powerpoint/2010/main" val="45928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43400" y="0"/>
            <a:ext cx="48006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Anatomy of PDB file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2954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1  N   MET B   1      52.127  -7.410  40.963  1.00 52.97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2  CA  MET B   1      51.096  -6.600  40.340  1.00 52.20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3  C   MET B   1      51.305  -6.416  38.831  1.00 51.74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4  O   MET B   1      52.405  -6.086  38.379  1.00 50.94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5  CB  MET B   1      51.012  -5.245  41.044  1.00 52.27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6  CG  MET B   1      50.777  -5.353  42.542  1.00 50.84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7  SD  MET B   1      49.355  -6.390  42.934  1.00 51.51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8  CE  MET B   1      48.078  -5.169  43.363  1.00 47.75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 9  OXT MET B   1      50.932  -9.312  40.816  1.00 53.41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11  N   ASN B   2      50.235  -6.630  38.064  1.00 50.80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12  CA  ASN B   2      50.271  -6.496  36.613  1.00 49.26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13  C   ASN B   2      50.332  -5.038  36.246  1.00 48.37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14  O   ASN B   2      50.120  -4.673  35.089  1.00 50.24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15  CB  ASN B   2      49.016  -7.074  35.977  1.00 49.62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16  CG  ASN B   2      48.753  -8.479  36.395  1.00 51.39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17  OD1 ASN B   2      49.628  -9.339  36.316  1.00 51.26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ATOM     18  ND2 ASN B   2      47.531  -8.701  36.861  1.00 54.69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...........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2462 ZN    </a:t>
            </a:r>
            <a:r>
              <a:rPr lang="en-US" altLang="en-US" sz="10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ZN</a:t>
            </a: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   909      45.731   9.445  45.851  0.54 77.21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2463  C1  RET B 978      33.234   8.591  25.798  1.00 34.05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2464  C2  RET B 978      31.995   8.387  24.968  1.00 33.95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2465  C3  RET B 978      32.242   8.645  23.513  1.00 33.45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2466  C4  RET B 978      32.720  10.104  23.258  1.00 33.69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2467  C5  RET B 978      33.717  10.591  24.302  1.00 34.43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2468  C6  RET B 978      33.938   9.900  25.443  1.00 34.95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0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HETATM 2469  C7  RET B 978      34.915  10.362  26.451  1.00 36.11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0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4308" name="Text Box 4"/>
          <p:cNvSpPr txBox="1">
            <a:spLocks noChangeArrowheads="1"/>
          </p:cNvSpPr>
          <p:nvPr/>
        </p:nvSpPr>
        <p:spPr bwMode="auto">
          <a:xfrm>
            <a:off x="1600200" y="7620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Residue</a:t>
            </a:r>
            <a:r>
              <a:rPr lang="en-US" altLang="en-US" sz="1800" b="1" dirty="0">
                <a:solidFill>
                  <a:srgbClr val="00FFFF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54311" name="Text Box 7"/>
          <p:cNvSpPr txBox="1">
            <a:spLocks noChangeArrowheads="1"/>
          </p:cNvSpPr>
          <p:nvPr/>
        </p:nvSpPr>
        <p:spPr bwMode="auto">
          <a:xfrm>
            <a:off x="2667000" y="609600"/>
            <a:ext cx="1344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Residue #</a:t>
            </a:r>
          </a:p>
        </p:txBody>
      </p:sp>
      <p:sp>
        <p:nvSpPr>
          <p:cNvPr id="354312" name="Text Box 8"/>
          <p:cNvSpPr txBox="1">
            <a:spLocks noChangeArrowheads="1"/>
          </p:cNvSpPr>
          <p:nvPr/>
        </p:nvSpPr>
        <p:spPr bwMode="auto">
          <a:xfrm>
            <a:off x="2514600" y="53340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X       Y        Z</a:t>
            </a:r>
          </a:p>
        </p:txBody>
      </p:sp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1524000" y="5562600"/>
            <a:ext cx="914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Chain</a:t>
            </a:r>
            <a:r>
              <a:rPr lang="en-US" altLang="en-US" sz="1800" dirty="0">
                <a:solidFill>
                  <a:srgbClr val="00FFFF"/>
                </a:solidFill>
                <a:latin typeface="Arial" pitchFamily="34" charset="0"/>
              </a:rPr>
              <a:t> </a:t>
            </a:r>
            <a:r>
              <a:rPr lang="en-US" altLang="en-U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ID</a:t>
            </a:r>
          </a:p>
        </p:txBody>
      </p:sp>
      <p:sp>
        <p:nvSpPr>
          <p:cNvPr id="354315" name="Text Box 11"/>
          <p:cNvSpPr txBox="1">
            <a:spLocks noChangeArrowheads="1"/>
          </p:cNvSpPr>
          <p:nvPr/>
        </p:nvSpPr>
        <p:spPr bwMode="auto">
          <a:xfrm>
            <a:off x="4267200" y="5334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Occ</a:t>
            </a:r>
            <a:endParaRPr lang="en-US" alt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5562600" y="41910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Temp Factor</a:t>
            </a:r>
          </a:p>
        </p:txBody>
      </p:sp>
      <p:sp>
        <p:nvSpPr>
          <p:cNvPr id="354317" name="Line 13"/>
          <p:cNvSpPr>
            <a:spLocks noChangeShapeType="1"/>
          </p:cNvSpPr>
          <p:nvPr/>
        </p:nvSpPr>
        <p:spPr bwMode="auto">
          <a:xfrm flipV="1">
            <a:off x="1981200" y="5257800"/>
            <a:ext cx="0" cy="3810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18" name="Line 14"/>
          <p:cNvSpPr>
            <a:spLocks noChangeShapeType="1"/>
          </p:cNvSpPr>
          <p:nvPr/>
        </p:nvSpPr>
        <p:spPr bwMode="auto">
          <a:xfrm flipH="1">
            <a:off x="5410200" y="4343400"/>
            <a:ext cx="304800" cy="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19" name="Line 15"/>
          <p:cNvSpPr>
            <a:spLocks noChangeShapeType="1"/>
          </p:cNvSpPr>
          <p:nvPr/>
        </p:nvSpPr>
        <p:spPr bwMode="auto">
          <a:xfrm flipH="1" flipV="1">
            <a:off x="4724400" y="5257800"/>
            <a:ext cx="152400" cy="1524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20" name="Line 16"/>
          <p:cNvSpPr>
            <a:spLocks noChangeShapeType="1"/>
          </p:cNvSpPr>
          <p:nvPr/>
        </p:nvSpPr>
        <p:spPr bwMode="auto">
          <a:xfrm flipH="1">
            <a:off x="1752600" y="1066800"/>
            <a:ext cx="304800" cy="1524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21" name="Line 17"/>
          <p:cNvSpPr>
            <a:spLocks noChangeShapeType="1"/>
          </p:cNvSpPr>
          <p:nvPr/>
        </p:nvSpPr>
        <p:spPr bwMode="auto">
          <a:xfrm flipH="1">
            <a:off x="2286000" y="1066800"/>
            <a:ext cx="838200" cy="1524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22" name="Line 18"/>
          <p:cNvSpPr>
            <a:spLocks noChangeShapeType="1"/>
          </p:cNvSpPr>
          <p:nvPr/>
        </p:nvSpPr>
        <p:spPr bwMode="auto">
          <a:xfrm>
            <a:off x="1066800" y="762000"/>
            <a:ext cx="76200" cy="5334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23" name="Text Box 19"/>
          <p:cNvSpPr txBox="1">
            <a:spLocks noChangeArrowheads="1"/>
          </p:cNvSpPr>
          <p:nvPr/>
        </p:nvSpPr>
        <p:spPr bwMode="auto">
          <a:xfrm>
            <a:off x="685800" y="2286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en-U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</a:rPr>
              <a:t>Atom #</a:t>
            </a:r>
          </a:p>
        </p:txBody>
      </p:sp>
      <p:sp>
        <p:nvSpPr>
          <p:cNvPr id="53265" name="Text Box 20"/>
          <p:cNvSpPr txBox="1">
            <a:spLocks noChangeArrowheads="1"/>
          </p:cNvSpPr>
          <p:nvPr/>
        </p:nvSpPr>
        <p:spPr bwMode="auto">
          <a:xfrm>
            <a:off x="6324600" y="22098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itchFamily="34" charset="0"/>
              </a:rPr>
              <a:t>Only portion of the file is shown</a:t>
            </a:r>
          </a:p>
        </p:txBody>
      </p:sp>
      <p:sp>
        <p:nvSpPr>
          <p:cNvPr id="354325" name="Rectangle 21"/>
          <p:cNvSpPr>
            <a:spLocks noChangeArrowheads="1"/>
          </p:cNvSpPr>
          <p:nvPr/>
        </p:nvSpPr>
        <p:spPr bwMode="auto">
          <a:xfrm>
            <a:off x="838200" y="1295400"/>
            <a:ext cx="3810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26" name="Rectangle 22"/>
          <p:cNvSpPr>
            <a:spLocks noChangeArrowheads="1"/>
          </p:cNvSpPr>
          <p:nvPr/>
        </p:nvSpPr>
        <p:spPr bwMode="auto">
          <a:xfrm>
            <a:off x="1219200" y="1295400"/>
            <a:ext cx="3810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27" name="Rectangle 23"/>
          <p:cNvSpPr>
            <a:spLocks noChangeArrowheads="1"/>
          </p:cNvSpPr>
          <p:nvPr/>
        </p:nvSpPr>
        <p:spPr bwMode="auto">
          <a:xfrm>
            <a:off x="1524000" y="1295400"/>
            <a:ext cx="3810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28" name="Rectangle 24"/>
          <p:cNvSpPr>
            <a:spLocks noChangeArrowheads="1"/>
          </p:cNvSpPr>
          <p:nvPr/>
        </p:nvSpPr>
        <p:spPr bwMode="auto">
          <a:xfrm>
            <a:off x="1828800" y="1295400"/>
            <a:ext cx="2286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29" name="Rectangle 25"/>
          <p:cNvSpPr>
            <a:spLocks noChangeArrowheads="1"/>
          </p:cNvSpPr>
          <p:nvPr/>
        </p:nvSpPr>
        <p:spPr bwMode="auto">
          <a:xfrm>
            <a:off x="2057400" y="1295400"/>
            <a:ext cx="3048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30" name="Rectangle 26"/>
          <p:cNvSpPr>
            <a:spLocks noChangeArrowheads="1"/>
          </p:cNvSpPr>
          <p:nvPr/>
        </p:nvSpPr>
        <p:spPr bwMode="auto">
          <a:xfrm>
            <a:off x="2743200" y="1219200"/>
            <a:ext cx="17526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31" name="Rectangle 27"/>
          <p:cNvSpPr>
            <a:spLocks noChangeArrowheads="1"/>
          </p:cNvSpPr>
          <p:nvPr/>
        </p:nvSpPr>
        <p:spPr bwMode="auto">
          <a:xfrm>
            <a:off x="4572000" y="1219200"/>
            <a:ext cx="3810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32" name="Rectangle 28"/>
          <p:cNvSpPr>
            <a:spLocks noChangeArrowheads="1"/>
          </p:cNvSpPr>
          <p:nvPr/>
        </p:nvSpPr>
        <p:spPr bwMode="auto">
          <a:xfrm>
            <a:off x="4953000" y="1219200"/>
            <a:ext cx="4572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4333" name="Rectangle 29"/>
          <p:cNvSpPr>
            <a:spLocks noChangeArrowheads="1"/>
          </p:cNvSpPr>
          <p:nvPr/>
        </p:nvSpPr>
        <p:spPr bwMode="auto">
          <a:xfrm>
            <a:off x="304800" y="1295400"/>
            <a:ext cx="533400" cy="4114800"/>
          </a:xfrm>
          <a:prstGeom prst="rect">
            <a:avLst/>
          </a:prstGeom>
          <a:noFill/>
          <a:ln w="38100" cap="rnd" cmpd="dbl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3275" name="Slide Number Placeholder 2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2839BE49-6158-4325-9587-01F5AF324E99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33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3276" name="Footer Placeholder 2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3277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565DD3-7D42-438C-AB43-4857177386BF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4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54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4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4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5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5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5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54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54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54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54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54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54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5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5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5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54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54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5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5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5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54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54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35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3" dur="500"/>
                                        <p:tgtEl>
                                          <p:spTgt spid="35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500"/>
                                        <p:tgtEl>
                                          <p:spTgt spid="35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8" grpId="0"/>
      <p:bldP spid="354308" grpId="1"/>
      <p:bldP spid="354311" grpId="0"/>
      <p:bldP spid="354311" grpId="1"/>
      <p:bldP spid="354312" grpId="0"/>
      <p:bldP spid="354312" grpId="1"/>
      <p:bldP spid="354314" grpId="0"/>
      <p:bldP spid="354314" grpId="1"/>
      <p:bldP spid="354315" grpId="0"/>
      <p:bldP spid="354315" grpId="1"/>
      <p:bldP spid="354316" grpId="0"/>
      <p:bldP spid="354316" grpId="1"/>
      <p:bldP spid="354317" grpId="0" animBg="1"/>
      <p:bldP spid="354317" grpId="1" animBg="1"/>
      <p:bldP spid="354318" grpId="0" animBg="1"/>
      <p:bldP spid="354318" grpId="1" animBg="1"/>
      <p:bldP spid="354319" grpId="0" animBg="1"/>
      <p:bldP spid="354319" grpId="1" animBg="1"/>
      <p:bldP spid="354320" grpId="0" animBg="1"/>
      <p:bldP spid="354320" grpId="1" animBg="1"/>
      <p:bldP spid="354321" grpId="0" animBg="1"/>
      <p:bldP spid="354321" grpId="1" animBg="1"/>
      <p:bldP spid="354322" grpId="0" animBg="1"/>
      <p:bldP spid="354322" grpId="1" animBg="1"/>
      <p:bldP spid="354323" grpId="0"/>
      <p:bldP spid="354323" grpId="1"/>
      <p:bldP spid="354325" grpId="0" animBg="1"/>
      <p:bldP spid="354325" grpId="1" animBg="1"/>
      <p:bldP spid="354326" grpId="0" animBg="1"/>
      <p:bldP spid="354326" grpId="1" animBg="1"/>
      <p:bldP spid="354327" grpId="0" animBg="1"/>
      <p:bldP spid="354327" grpId="1" animBg="1"/>
      <p:bldP spid="354328" grpId="0" animBg="1"/>
      <p:bldP spid="354328" grpId="1" animBg="1"/>
      <p:bldP spid="354329" grpId="0" animBg="1"/>
      <p:bldP spid="354329" grpId="1" animBg="1"/>
      <p:bldP spid="354330" grpId="0" animBg="1"/>
      <p:bldP spid="354330" grpId="1" animBg="1"/>
      <p:bldP spid="354331" grpId="0" animBg="1"/>
      <p:bldP spid="354331" grpId="1" animBg="1"/>
      <p:bldP spid="354332" grpId="0" animBg="1"/>
      <p:bldP spid="354332" grpId="1" animBg="1"/>
      <p:bldP spid="354333" grpId="0" animBg="1"/>
      <p:bldP spid="35433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Quality of Models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B-factor, Occupancy and Conformation(s)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ABDE35-B9C9-402E-9DDA-9D6ABAE508BC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71A44-54A9-4C8C-989A-D9A2A24B1BB6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813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Occupancy Factors</a:t>
            </a:r>
          </a:p>
        </p:txBody>
      </p:sp>
      <p:sp>
        <p:nvSpPr>
          <p:cNvPr id="57347" name="Content Placeholder 8"/>
          <p:cNvSpPr>
            <a:spLocks noGrp="1"/>
          </p:cNvSpPr>
          <p:nvPr>
            <p:ph idx="1"/>
          </p:nvPr>
        </p:nvSpPr>
        <p:spPr>
          <a:xfrm>
            <a:off x="354013" y="1076325"/>
            <a:ext cx="8229600" cy="1862138"/>
          </a:xfrm>
        </p:spPr>
        <p:txBody>
          <a:bodyPr/>
          <a:lstStyle/>
          <a:p>
            <a:r>
              <a:rPr lang="en-US" altLang="en-US" dirty="0"/>
              <a:t>There could be alternate conformations resulting in multiple possible positions (ex 28% and 72%)</a:t>
            </a:r>
          </a:p>
          <a:p>
            <a:r>
              <a:rPr lang="en-US" altLang="en-US" dirty="0"/>
              <a:t>Partial occupancy: Ligands and metal-ions only partially visible </a:t>
            </a:r>
          </a:p>
        </p:txBody>
      </p:sp>
      <p:sp>
        <p:nvSpPr>
          <p:cNvPr id="57348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536EC5E-EF4E-4306-AD3B-CAB19699A26D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5734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5735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DB07422-4C89-415C-BD69-238260D4D6AE}" type="slidenum">
              <a:rPr lang="en-US" altLang="en-US" smtClean="0">
                <a:solidFill>
                  <a:srgbClr val="C00000"/>
                </a:solidFill>
              </a:rPr>
              <a:pPr/>
              <a:t>35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57351" name="TextBox 9"/>
          <p:cNvSpPr txBox="1">
            <a:spLocks noChangeArrowheads="1"/>
          </p:cNvSpPr>
          <p:nvPr/>
        </p:nvSpPr>
        <p:spPr bwMode="auto">
          <a:xfrm>
            <a:off x="0" y="3048000"/>
            <a:ext cx="893603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Example from RCSB Documentation</a:t>
            </a:r>
          </a:p>
          <a:p>
            <a:endParaRPr lang="pt-BR" alt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   1         2         3         4         5         6         7         8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12345678901234567890123456789012345678901234567890123456789012345678901234567890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145  N   VAL A  25      32.433  16.336  57.540  1.00 11.92      A1   N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146  CA  VAL A  25      31.132  16.439  58.160  1.00 11.85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147  C   VAL A  25      30.447  15.105  58.363  1.00 12.34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148  O   VAL A  25      29.520  15.059  59.174  1.00 15.65      A1   O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149  CB AVAL A  25      30.385  17.437  57.230 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0.28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13.88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150  CB BVAL A  25      30.166  17.399  57.373 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0.72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15.41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151  CG1AVAL A  25      28.870  17.401  57.336  0.28 12.64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152  CG1BVAL A  25      30.805  18.788  57.449  0.72 15.11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153  CG2AVAL A  25      30.835  18.826  57.661  0.28 13.58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154  CG2BVAL A  25      29.909  16.996  55.922  0.72 13.25      A1   C</a:t>
            </a:r>
            <a:endParaRPr lang="en-US" alt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352" name="Rectangle 1"/>
          <p:cNvSpPr>
            <a:spLocks noChangeArrowheads="1"/>
          </p:cNvSpPr>
          <p:nvPr/>
        </p:nvSpPr>
        <p:spPr bwMode="auto">
          <a:xfrm>
            <a:off x="5218113" y="2740025"/>
            <a:ext cx="3498850" cy="307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4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55 - 60 Real(6.2) Occupancy. 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4880" y="0"/>
            <a:ext cx="4181158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Frequency with which a particular atom is present in the Crystal Structure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Occupancy and Conformations</a:t>
            </a:r>
          </a:p>
        </p:txBody>
      </p:sp>
      <p:sp>
        <p:nvSpPr>
          <p:cNvPr id="9421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Individual molecules can show slight conformational differences in a crystal. In that case the corresponding atoms are given a lower occupancy factor (most atoms 1 and these multiple conformational ones have a lower one and the multiple conformations add to 1)</a:t>
            </a:r>
          </a:p>
          <a:p>
            <a:r>
              <a:rPr lang="en-US" altLang="en-US"/>
              <a:t>Example 1AGM</a:t>
            </a:r>
          </a:p>
        </p:txBody>
      </p:sp>
      <p:sp>
        <p:nvSpPr>
          <p:cNvPr id="9421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4D208DF-E6E7-4B65-97B0-002C2708AAD2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9421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942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721844B-A241-4207-805A-2A9530E31D6D}" type="slidenum">
              <a:rPr lang="en-US" altLang="en-US" smtClean="0">
                <a:solidFill>
                  <a:srgbClr val="C00000"/>
                </a:solidFill>
              </a:rPr>
              <a:pPr/>
              <a:t>36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94215" name="Rectangle 1"/>
          <p:cNvSpPr>
            <a:spLocks noChangeArrowheads="1"/>
          </p:cNvSpPr>
          <p:nvPr/>
        </p:nvSpPr>
        <p:spPr bwMode="auto">
          <a:xfrm>
            <a:off x="2779713" y="5178425"/>
            <a:ext cx="3498850" cy="307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4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55 - 60 Real(6.2) Occupancy. 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Temperature Factors or B-Factor</a:t>
            </a:r>
          </a:p>
        </p:txBody>
      </p:sp>
      <p:sp>
        <p:nvSpPr>
          <p:cNvPr id="5427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 Ideal non-moving atom shows a Gaussian like behavior. But, atom in a molecule shows a slightly diffuse picture. These properties are modeled using a variable called “Temperature Factor” </a:t>
            </a:r>
          </a:p>
          <a:p>
            <a:r>
              <a:rPr lang="en-US" altLang="en-US" dirty="0"/>
              <a:t> </a:t>
            </a:r>
            <a:r>
              <a:rPr lang="en-US" altLang="en-US" dirty="0">
                <a:solidFill>
                  <a:srgbClr val="FF3300"/>
                </a:solidFill>
              </a:rPr>
              <a:t>A value &lt; 10 </a:t>
            </a:r>
            <a:r>
              <a:rPr lang="en-US" altLang="en-US" dirty="0"/>
              <a:t>produce an atom model that is </a:t>
            </a:r>
            <a:r>
              <a:rPr lang="en-US" altLang="en-US" dirty="0">
                <a:solidFill>
                  <a:srgbClr val="FF3300"/>
                </a:solidFill>
              </a:rPr>
              <a:t>less diffuse.</a:t>
            </a:r>
            <a:r>
              <a:rPr lang="en-US" altLang="en-US" dirty="0"/>
              <a:t> The atom is present in a similar position in all the copies of the molecules</a:t>
            </a:r>
          </a:p>
          <a:p>
            <a:r>
              <a:rPr lang="en-US" altLang="en-US" dirty="0">
                <a:solidFill>
                  <a:srgbClr val="FF3300"/>
                </a:solidFill>
              </a:rPr>
              <a:t>A value &gt; 50 </a:t>
            </a:r>
            <a:r>
              <a:rPr lang="en-US" altLang="en-US" dirty="0"/>
              <a:t>indicates a moving atom (mobile atom)-the position is </a:t>
            </a:r>
            <a:r>
              <a:rPr lang="en-US" altLang="en-US" dirty="0">
                <a:solidFill>
                  <a:srgbClr val="FF3300"/>
                </a:solidFill>
              </a:rPr>
              <a:t>less defined and diffuse</a:t>
            </a:r>
          </a:p>
        </p:txBody>
      </p:sp>
      <p:sp>
        <p:nvSpPr>
          <p:cNvPr id="54276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8AF13B-2A1D-417E-84E3-A26C5D671928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5427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42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A4471B-FD78-4FF8-A2BE-AC5DA6CBF6D3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676" y="1111437"/>
            <a:ext cx="41402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FB5955F-C3F9-4CC3-8EA0-FC5599511F54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9318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6D76332-E271-4666-A85A-B6CE791297B8}" type="slidenum">
              <a:rPr lang="en-US" altLang="en-US" smtClean="0">
                <a:solidFill>
                  <a:srgbClr val="C00000"/>
                </a:solidFill>
              </a:rPr>
              <a:pPr/>
              <a:t>38</a:t>
            </a:fld>
            <a:endParaRPr lang="en-US" altLang="en-US">
              <a:solidFill>
                <a:srgbClr val="C00000"/>
              </a:solidFill>
            </a:endParaRPr>
          </a:p>
        </p:txBody>
      </p:sp>
      <p:pic>
        <p:nvPicPr>
          <p:cNvPr id="93189" name="Picture 2" descr="F:\Hood2015\Class7-Structure\2HYY-BF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0"/>
            <a:ext cx="5881687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TextBox 5"/>
          <p:cNvSpPr txBox="1">
            <a:spLocks noChangeArrowheads="1"/>
          </p:cNvSpPr>
          <p:nvPr/>
        </p:nvSpPr>
        <p:spPr bwMode="auto">
          <a:xfrm>
            <a:off x="7369175" y="1096963"/>
            <a:ext cx="1543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PDB: </a:t>
            </a:r>
          </a:p>
          <a:p>
            <a:r>
              <a:rPr lang="en-US" altLang="en-US"/>
              <a:t>1HYY </a:t>
            </a:r>
          </a:p>
        </p:txBody>
      </p:sp>
      <p:sp>
        <p:nvSpPr>
          <p:cNvPr id="93191" name="Rectangle 6"/>
          <p:cNvSpPr>
            <a:spLocks noChangeArrowheads="1"/>
          </p:cNvSpPr>
          <p:nvPr/>
        </p:nvSpPr>
        <p:spPr bwMode="auto">
          <a:xfrm>
            <a:off x="7369175" y="3101975"/>
            <a:ext cx="17748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from dark blue for low B-factor to red for high B-factor. </a:t>
            </a:r>
          </a:p>
        </p:txBody>
      </p:sp>
      <p:sp>
        <p:nvSpPr>
          <p:cNvPr id="93192" name="TextBox 7"/>
          <p:cNvSpPr txBox="1">
            <a:spLocks noChangeArrowheads="1"/>
          </p:cNvSpPr>
          <p:nvPr/>
        </p:nvSpPr>
        <p:spPr bwMode="auto">
          <a:xfrm>
            <a:off x="158750" y="1597025"/>
            <a:ext cx="12319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Note the</a:t>
            </a:r>
          </a:p>
          <a:p>
            <a:r>
              <a:rPr lang="en-US" altLang="en-US"/>
              <a:t>Difference</a:t>
            </a:r>
          </a:p>
          <a:p>
            <a:r>
              <a:rPr lang="en-US" altLang="en-US"/>
              <a:t>Between</a:t>
            </a:r>
          </a:p>
          <a:p>
            <a:r>
              <a:rPr lang="en-US" altLang="en-US"/>
              <a:t>Core and Surface</a:t>
            </a:r>
          </a:p>
        </p:txBody>
      </p:sp>
      <p:sp>
        <p:nvSpPr>
          <p:cNvPr id="93193" name="Rectangle 1"/>
          <p:cNvSpPr>
            <a:spLocks noChangeArrowheads="1"/>
          </p:cNvSpPr>
          <p:nvPr/>
        </p:nvSpPr>
        <p:spPr bwMode="auto">
          <a:xfrm>
            <a:off x="3995738" y="0"/>
            <a:ext cx="5148262" cy="369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Columns 61 - 66 ; Temperature factor</a:t>
            </a:r>
            <a:endParaRPr lang="en-US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/>
              <a:t>Temperature Factors or B-Factor</a:t>
            </a:r>
          </a:p>
        </p:txBody>
      </p:sp>
      <p:sp>
        <p:nvSpPr>
          <p:cNvPr id="5632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A39472D-9922-4BFC-9984-1FB38CD60674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8603F1F-A2FD-4526-8CE6-BB7E0068B1B9}" type="slidenum">
              <a:rPr lang="en-US" altLang="en-US" smtClean="0">
                <a:solidFill>
                  <a:srgbClr val="C00000"/>
                </a:solidFill>
              </a:rPr>
              <a:pPr/>
              <a:t>39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0" y="862676"/>
            <a:ext cx="9144000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Example: </a:t>
            </a:r>
          </a:p>
          <a:p>
            <a:endParaRPr lang="pt-BR" alt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   1         2         3         4         5         6         7         8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123456789012345678901234567890123456789012345678901234567890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123456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78901234567890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145  N   VAL A  25      32.433  16.336  57.540  1.00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11.92 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A1   N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146  CA  VAL A  25      31.132  16.439  58.160  1.00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11.85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147  C   VAL A  25      30.447  15.105  58.363  1.00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12.34 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148  O   VAL A  25      29.520  15.059  59.174  1.00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15.65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O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149  CB AVAL A  25      30.385  17.437  57.230  0.28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13.88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150  CB BVAL A  25      30.166  17.399  57.373  0.72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15.41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151  CG1AVAL A  25      28.870  17.401  57.336  0.28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12.64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152  CG1BVAL A  25      30.805  18.788  57.449  0.72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15.11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153  CG2AVAL A  25      30.835  18.826  57.661  0.28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13.58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 A1   C</a:t>
            </a:r>
          </a:p>
          <a:p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ATOM    154  CG2BVAL A  25      29.909  16.996  55.922  0.72 </a:t>
            </a:r>
            <a:r>
              <a:rPr lang="pt-BR" alt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13.25 </a:t>
            </a:r>
            <a:r>
              <a:rPr lang="pt-BR" altLang="en-US" sz="1400" dirty="0">
                <a:latin typeface="Courier New" pitchFamily="49" charset="0"/>
                <a:cs typeface="Courier New" pitchFamily="49" charset="0"/>
              </a:rPr>
              <a:t>     A1   C</a:t>
            </a:r>
            <a:endParaRPr lang="en-US" alt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327" name="Rectangle 1"/>
          <p:cNvSpPr>
            <a:spLocks noChangeArrowheads="1"/>
          </p:cNvSpPr>
          <p:nvPr/>
        </p:nvSpPr>
        <p:spPr bwMode="auto">
          <a:xfrm>
            <a:off x="133350" y="4102764"/>
            <a:ext cx="5148263" cy="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Columns 61 - 66 ; Temperature factor</a:t>
            </a:r>
            <a:br>
              <a:rPr lang="en-US" altLang="en-US" b="1" dirty="0">
                <a:solidFill>
                  <a:srgbClr val="FF0000"/>
                </a:solidFill>
              </a:rPr>
            </a:br>
            <a:endParaRPr lang="en-US" altLang="en-US" b="1" dirty="0">
              <a:solidFill>
                <a:srgbClr val="FF0000"/>
              </a:solidFill>
            </a:endParaRPr>
          </a:p>
        </p:txBody>
      </p:sp>
      <p:pic>
        <p:nvPicPr>
          <p:cNvPr id="43011" name="Picture 3" descr="E:\Hood2015\Class7-Structure\VALINE-CA-ATOMTYPES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360" y="4246561"/>
            <a:ext cx="3910082" cy="18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4746"/>
            <a:ext cx="8686800" cy="4981418"/>
          </a:xfrm>
        </p:spPr>
        <p:txBody>
          <a:bodyPr/>
          <a:lstStyle/>
          <a:p>
            <a:r>
              <a:rPr lang="en-US" dirty="0"/>
              <a:t>Biology/Biochemistry</a:t>
            </a:r>
          </a:p>
          <a:p>
            <a:pPr lvl="1"/>
            <a:r>
              <a:rPr lang="en-US" dirty="0"/>
              <a:t>Central Dogma, Codon Models, Laws of Segregation, Mitosis, Meiosis and Mutations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How the Biological data is laid out </a:t>
            </a:r>
            <a:r>
              <a:rPr lang="en-US"/>
              <a:t>and available?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Conventions (5’ to 3’)</a:t>
            </a:r>
          </a:p>
          <a:p>
            <a:pPr lvl="1"/>
            <a:r>
              <a:rPr lang="en-US" dirty="0"/>
              <a:t>Positive/Negative Strand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Sequence formats</a:t>
            </a:r>
          </a:p>
          <a:p>
            <a:pPr lvl="1"/>
            <a:r>
              <a:rPr lang="en-US" dirty="0" err="1"/>
              <a:t>Fasta</a:t>
            </a:r>
            <a:r>
              <a:rPr lang="en-US" dirty="0"/>
              <a:t>, VCF etc.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C02715-687E-44D7-A086-F31DF9D082FF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7137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Exptl Structures are not always Perfect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/>
              <a:t>Ramachandran Plot</a:t>
            </a:r>
          </a:p>
          <a:p>
            <a:r>
              <a:rPr lang="en-US" altLang="en-US"/>
              <a:t>Unsatisfied HB donors</a:t>
            </a:r>
          </a:p>
          <a:p>
            <a:r>
              <a:rPr lang="en-US" altLang="en-US"/>
              <a:t>HIS, ASN, GLN side chain flips</a:t>
            </a:r>
          </a:p>
          <a:p>
            <a:r>
              <a:rPr lang="en-US" altLang="en-US"/>
              <a:t>Atom Bumps</a:t>
            </a:r>
          </a:p>
          <a:p>
            <a:r>
              <a:rPr lang="en-US" altLang="en-US"/>
              <a:t>Unusual Bond lengths, Torsion angles etc.</a:t>
            </a:r>
          </a:p>
          <a:p>
            <a:r>
              <a:rPr lang="en-US" altLang="en-US"/>
              <a:t>Chirality issues</a:t>
            </a:r>
          </a:p>
          <a:p>
            <a:r>
              <a:rPr lang="en-US" altLang="en-US"/>
              <a:t>Coordinate issues</a:t>
            </a:r>
          </a:p>
          <a:p>
            <a:r>
              <a:rPr lang="en-US" altLang="en-US"/>
              <a:t>Atom nomenclature issues</a:t>
            </a:r>
          </a:p>
          <a:p>
            <a:endParaRPr lang="en-US" altLang="en-US"/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BE032D11-4F0A-42D7-8A1D-219012F16C80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40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837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837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D29643-3309-44D7-85E4-4F98EDFE1B75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3"/>
          <p:cNvGrpSpPr>
            <a:grpSpLocks/>
          </p:cNvGrpSpPr>
          <p:nvPr/>
        </p:nvGrpSpPr>
        <p:grpSpPr bwMode="auto">
          <a:xfrm>
            <a:off x="4724400" y="1219200"/>
            <a:ext cx="4333875" cy="4938713"/>
            <a:chOff x="2352" y="720"/>
            <a:chExt cx="2730" cy="3111"/>
          </a:xfrm>
        </p:grpSpPr>
        <p:grpSp>
          <p:nvGrpSpPr>
            <p:cNvPr id="28693" name="Group 14"/>
            <p:cNvGrpSpPr>
              <a:grpSpLocks/>
            </p:cNvGrpSpPr>
            <p:nvPr/>
          </p:nvGrpSpPr>
          <p:grpSpPr bwMode="auto">
            <a:xfrm>
              <a:off x="2352" y="720"/>
              <a:ext cx="2730" cy="3111"/>
              <a:chOff x="2016" y="720"/>
              <a:chExt cx="2730" cy="3111"/>
            </a:xfrm>
          </p:grpSpPr>
          <p:pic>
            <p:nvPicPr>
              <p:cNvPr id="28697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6" y="720"/>
                <a:ext cx="2730" cy="2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4925" cap="rnd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8" name="Text Box 12"/>
              <p:cNvSpPr txBox="1">
                <a:spLocks noChangeArrowheads="1"/>
              </p:cNvSpPr>
              <p:nvPr/>
            </p:nvSpPr>
            <p:spPr bwMode="auto">
              <a:xfrm>
                <a:off x="2832" y="720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4925" cap="rnd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Ø"/>
                  <a:defRPr sz="3200">
                    <a:solidFill>
                      <a:srgbClr val="0033CC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C00000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FF00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400">
                    <a:solidFill>
                      <a:srgbClr val="99CC00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>
                    <a:solidFill>
                      <a:srgbClr val="00FFFF"/>
                    </a:solidFill>
                    <a:latin typeface="Arial" pitchFamily="34" charset="0"/>
                  </a:rPr>
                  <a:t>1STP</a:t>
                </a:r>
              </a:p>
            </p:txBody>
          </p:sp>
          <p:sp>
            <p:nvSpPr>
              <p:cNvPr id="28699" name="Text Box 13"/>
              <p:cNvSpPr txBox="1">
                <a:spLocks noChangeArrowheads="1"/>
              </p:cNvSpPr>
              <p:nvPr/>
            </p:nvSpPr>
            <p:spPr bwMode="auto">
              <a:xfrm>
                <a:off x="2064" y="3600"/>
                <a:ext cx="19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4925" cap="rnd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Ø"/>
                  <a:defRPr sz="3200">
                    <a:solidFill>
                      <a:srgbClr val="0033CC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C00000"/>
                    </a:solidFill>
                    <a:latin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FF00"/>
                    </a:solidFill>
                    <a:latin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2400">
                    <a:solidFill>
                      <a:srgbClr val="99CC00"/>
                    </a:solidFill>
                    <a:latin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  <a:latin typeface="Arial" pitchFamily="34" charset="0"/>
                  </a:rPr>
                  <a:t>DeepView 3.7</a:t>
                </a:r>
              </a:p>
            </p:txBody>
          </p:sp>
        </p:grpSp>
        <p:sp>
          <p:nvSpPr>
            <p:cNvPr id="28694" name="Text Box 15"/>
            <p:cNvSpPr txBox="1">
              <a:spLocks noChangeArrowheads="1"/>
            </p:cNvSpPr>
            <p:nvPr/>
          </p:nvSpPr>
          <p:spPr bwMode="auto">
            <a:xfrm>
              <a:off x="2640" y="2832"/>
              <a:ext cx="105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  <a:t>Right handed</a:t>
              </a:r>
              <a:b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</a:br>
              <a:r>
                <a:rPr lang="el-GR" altLang="en-US" sz="1800">
                  <a:solidFill>
                    <a:srgbClr val="00FFFF"/>
                  </a:solidFill>
                  <a:latin typeface="Arial" pitchFamily="34" charset="0"/>
                  <a:cs typeface="Arial" pitchFamily="34" charset="0"/>
                </a:rPr>
                <a:t>α</a:t>
              </a:r>
              <a: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  <a:t>-helix</a:t>
              </a: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3552" y="1248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l-GR" altLang="en-US" sz="1800">
                  <a:solidFill>
                    <a:srgbClr val="00FFFF"/>
                  </a:solidFill>
                  <a:latin typeface="Arial" pitchFamily="34" charset="0"/>
                  <a:cs typeface="Arial" pitchFamily="34" charset="0"/>
                </a:rPr>
                <a:t>β</a:t>
              </a:r>
              <a: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  <a:t>-Sheet</a:t>
              </a:r>
            </a:p>
          </p:txBody>
        </p:sp>
        <p:sp>
          <p:nvSpPr>
            <p:cNvPr id="28696" name="Text Box 19"/>
            <p:cNvSpPr txBox="1">
              <a:spLocks noChangeArrowheads="1"/>
            </p:cNvSpPr>
            <p:nvPr/>
          </p:nvSpPr>
          <p:spPr bwMode="auto">
            <a:xfrm>
              <a:off x="3792" y="2304"/>
              <a:ext cx="9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  <a:t>Left-handed </a:t>
              </a:r>
              <a:r>
                <a:rPr lang="el-GR" altLang="en-US" sz="1800">
                  <a:solidFill>
                    <a:srgbClr val="00FFFF"/>
                  </a:solidFill>
                  <a:latin typeface="Arial" pitchFamily="34" charset="0"/>
                  <a:cs typeface="Arial" pitchFamily="34" charset="0"/>
                </a:rPr>
                <a:t>α</a:t>
              </a:r>
              <a:r>
                <a:rPr lang="en-US" altLang="en-US" sz="1800">
                  <a:solidFill>
                    <a:srgbClr val="00FFFF"/>
                  </a:solidFill>
                  <a:latin typeface="Arial" pitchFamily="34" charset="0"/>
                </a:rPr>
                <a:t>-helix</a:t>
              </a:r>
            </a:p>
          </p:txBody>
        </p:sp>
      </p:grp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600"/>
              <a:t>Why Structure Prediction is Difficult?</a:t>
            </a:r>
          </a:p>
        </p:txBody>
      </p:sp>
      <p:sp>
        <p:nvSpPr>
          <p:cNvPr id="28676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  <a:endParaRPr lang="en-US" altLang="en-US" sz="14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5A553954-F636-4401-9A24-AAA6EC7D3973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41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055" name="Text Box 11"/>
          <p:cNvSpPr txBox="1">
            <a:spLocks noChangeArrowheads="1"/>
          </p:cNvSpPr>
          <p:nvPr/>
        </p:nvSpPr>
        <p:spPr bwMode="auto">
          <a:xfrm>
            <a:off x="7239000" y="8382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itchFamily="34" charset="0"/>
              </a:rPr>
              <a:t>Squares: Gly</a:t>
            </a:r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0" y="5629275"/>
            <a:ext cx="4495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000" b="1">
                <a:solidFill>
                  <a:schemeClr val="tx1"/>
                </a:solidFill>
                <a:latin typeface="Arial" pitchFamily="34" charset="0"/>
              </a:rPr>
              <a:t>RAMACHANDRAN GN, RAMAKRISHNAN C, SASISEKHARAN V  (July 1963). "Stereochemistry of polypeptide chain configurations".  </a:t>
            </a:r>
            <a:r>
              <a:rPr lang="en-US" altLang="en-US" sz="1000" b="1" i="1">
                <a:solidFill>
                  <a:schemeClr val="tx1"/>
                </a:solidFill>
                <a:latin typeface="Arial" pitchFamily="34" charset="0"/>
              </a:rPr>
              <a:t>J. Mol. Biol.</a:t>
            </a:r>
            <a:r>
              <a:rPr lang="en-US" altLang="en-US" sz="1000" b="1">
                <a:solidFill>
                  <a:schemeClr val="tx1"/>
                </a:solidFill>
                <a:latin typeface="Arial" pitchFamily="34" charset="0"/>
              </a:rPr>
              <a:t> 7: 95–9. </a:t>
            </a:r>
          </a:p>
        </p:txBody>
      </p:sp>
      <p:grpSp>
        <p:nvGrpSpPr>
          <p:cNvPr id="2059" name="Group 24"/>
          <p:cNvGrpSpPr>
            <a:grpSpLocks/>
          </p:cNvGrpSpPr>
          <p:nvPr/>
        </p:nvGrpSpPr>
        <p:grpSpPr bwMode="auto">
          <a:xfrm>
            <a:off x="612775" y="2971800"/>
            <a:ext cx="3654425" cy="2249488"/>
            <a:chOff x="1200" y="1728"/>
            <a:chExt cx="2302" cy="1417"/>
          </a:xfrm>
        </p:grpSpPr>
        <p:graphicFrame>
          <p:nvGraphicFramePr>
            <p:cNvPr id="28684" name="Object 25"/>
            <p:cNvGraphicFramePr>
              <a:graphicFrameLocks noChangeAspect="1"/>
            </p:cNvGraphicFramePr>
            <p:nvPr/>
          </p:nvGraphicFramePr>
          <p:xfrm>
            <a:off x="1200" y="1728"/>
            <a:ext cx="2302" cy="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16" name="ChemSketch" r:id="rId5" imgW="1975104" imgH="1216152" progId="ACD.ChemSketch.20">
                    <p:embed/>
                  </p:oleObj>
                </mc:Choice>
                <mc:Fallback>
                  <p:oleObj name="ChemSketch" r:id="rId5" imgW="1975104" imgH="1216152" progId="ACD.ChemSketch.20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728"/>
                          <a:ext cx="2302" cy="141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34925" cap="rnd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5" name="Text Box 26"/>
            <p:cNvSpPr txBox="1">
              <a:spLocks noChangeArrowheads="1"/>
            </p:cNvSpPr>
            <p:nvPr/>
          </p:nvSpPr>
          <p:spPr bwMode="auto">
            <a:xfrm>
              <a:off x="1536" y="206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l-GR" alt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α</a:t>
              </a:r>
            </a:p>
          </p:txBody>
        </p:sp>
        <p:sp>
          <p:nvSpPr>
            <p:cNvPr id="28686" name="Text Box 27"/>
            <p:cNvSpPr txBox="1">
              <a:spLocks noChangeArrowheads="1"/>
            </p:cNvSpPr>
            <p:nvPr/>
          </p:nvSpPr>
          <p:spPr bwMode="auto">
            <a:xfrm>
              <a:off x="2976" y="2630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l-GR" altLang="en-US" sz="20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α</a:t>
              </a:r>
            </a:p>
          </p:txBody>
        </p:sp>
        <p:sp>
          <p:nvSpPr>
            <p:cNvPr id="28687" name="AutoShape 28"/>
            <p:cNvSpPr>
              <a:spLocks noChangeArrowheads="1"/>
            </p:cNvSpPr>
            <p:nvPr/>
          </p:nvSpPr>
          <p:spPr bwMode="auto">
            <a:xfrm rot="2334976">
              <a:off x="1824" y="2400"/>
              <a:ext cx="192" cy="336"/>
            </a:xfrm>
            <a:prstGeom prst="curvedRightArrow">
              <a:avLst>
                <a:gd name="adj1" fmla="val 35000"/>
                <a:gd name="adj2" fmla="val 7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688" name="AutoShape 29"/>
            <p:cNvSpPr>
              <a:spLocks noChangeArrowheads="1"/>
            </p:cNvSpPr>
            <p:nvPr/>
          </p:nvSpPr>
          <p:spPr bwMode="auto">
            <a:xfrm rot="3388531">
              <a:off x="1344" y="2448"/>
              <a:ext cx="288" cy="192"/>
            </a:xfrm>
            <a:prstGeom prst="curvedDownArrow">
              <a:avLst>
                <a:gd name="adj1" fmla="val 30000"/>
                <a:gd name="adj2" fmla="val 6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689" name="AutoShape 30"/>
            <p:cNvSpPr>
              <a:spLocks noChangeArrowheads="1"/>
            </p:cNvSpPr>
            <p:nvPr/>
          </p:nvSpPr>
          <p:spPr bwMode="auto">
            <a:xfrm rot="3388531">
              <a:off x="2256" y="2400"/>
              <a:ext cx="288" cy="192"/>
            </a:xfrm>
            <a:prstGeom prst="curvedDownArrow">
              <a:avLst>
                <a:gd name="adj1" fmla="val 30000"/>
                <a:gd name="adj2" fmla="val 6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690" name="Text Box 31"/>
            <p:cNvSpPr txBox="1">
              <a:spLocks noChangeArrowheads="1"/>
            </p:cNvSpPr>
            <p:nvPr/>
          </p:nvSpPr>
          <p:spPr bwMode="auto">
            <a:xfrm>
              <a:off x="1200" y="2697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Phi</a:t>
              </a:r>
            </a:p>
          </p:txBody>
        </p:sp>
        <p:sp>
          <p:nvSpPr>
            <p:cNvPr id="28691" name="Text Box 32"/>
            <p:cNvSpPr txBox="1">
              <a:spLocks noChangeArrowheads="1"/>
            </p:cNvSpPr>
            <p:nvPr/>
          </p:nvSpPr>
          <p:spPr bwMode="auto">
            <a:xfrm>
              <a:off x="1728" y="2697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Psi</a:t>
              </a:r>
            </a:p>
          </p:txBody>
        </p:sp>
        <p:sp>
          <p:nvSpPr>
            <p:cNvPr id="28692" name="Text Box 33"/>
            <p:cNvSpPr txBox="1">
              <a:spLocks noChangeArrowheads="1"/>
            </p:cNvSpPr>
            <p:nvPr/>
          </p:nvSpPr>
          <p:spPr bwMode="auto">
            <a:xfrm>
              <a:off x="2208" y="2601"/>
              <a:ext cx="6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omega</a:t>
              </a:r>
            </a:p>
          </p:txBody>
        </p:sp>
      </p:grpSp>
      <p:sp>
        <p:nvSpPr>
          <p:cNvPr id="2060" name="Rectangle 26"/>
          <p:cNvSpPr>
            <a:spLocks noChangeArrowheads="1"/>
          </p:cNvSpPr>
          <p:nvPr/>
        </p:nvSpPr>
        <p:spPr bwMode="auto">
          <a:xfrm>
            <a:off x="0" y="1219200"/>
            <a:ext cx="2852738" cy="15875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Assume 2 angles  3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2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= 9. 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50 amino acid protein, 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the total # conformations 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=&gt; 9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50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= ~5.2 x 10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47</a:t>
            </a: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204913"/>
            <a:ext cx="17684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75B9674-FE47-4B27-B4F4-8C5D483982E4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97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/>
      <p:bldP spid="40980" grpId="0"/>
      <p:bldP spid="20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Quality (model) check!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solidFill>
                  <a:srgbClr val="FF0000"/>
                </a:solidFill>
              </a:rPr>
              <a:t>Procheck</a:t>
            </a:r>
            <a:r>
              <a:rPr lang="en-US" altLang="en-US" dirty="0">
                <a:solidFill>
                  <a:srgbClr val="FF0000"/>
                </a:solidFill>
              </a:rPr>
              <a:t>: Stereo-chemical </a:t>
            </a:r>
            <a:r>
              <a:rPr lang="en-US" altLang="en-US" dirty="0"/>
              <a:t>quality of the protein and residue by residue analysis in figures </a:t>
            </a:r>
            <a:br>
              <a:rPr lang="en-US" altLang="en-US" dirty="0"/>
            </a:br>
            <a:r>
              <a:rPr lang="en-US" altLang="en-US" sz="2000" dirty="0">
                <a:hlinkClick r:id="rId3"/>
              </a:rPr>
              <a:t>http://www.ebi.ac.uk/thornton-srv/software/PROCHECK/</a:t>
            </a:r>
            <a:r>
              <a:rPr lang="en-US" altLang="en-US" sz="2000" dirty="0"/>
              <a:t> </a:t>
            </a:r>
            <a:endParaRPr lang="en-US" altLang="en-US" dirty="0"/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PDBREPORT:</a:t>
            </a:r>
            <a:r>
              <a:rPr lang="en-US" altLang="en-US" dirty="0"/>
              <a:t> </a:t>
            </a:r>
            <a:r>
              <a:rPr lang="en-US" altLang="en-US" sz="2000" dirty="0">
                <a:hlinkClick r:id="rId4"/>
              </a:rPr>
              <a:t>http://swift.cmbi.ru.nl/gv/pdbreport/</a:t>
            </a:r>
            <a:r>
              <a:rPr lang="en-US" altLang="en-US" sz="2000" dirty="0"/>
              <a:t> 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sz="2000" dirty="0"/>
          </a:p>
        </p:txBody>
      </p:sp>
      <p:pic>
        <p:nvPicPr>
          <p:cNvPr id="69638" name="Picture 6" descr="proche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2533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7" descr="wha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91000"/>
            <a:ext cx="20574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5026BF1D-DBAE-410A-97EA-FD896A6AFD0D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42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9399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5940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B0DB93D-D24E-490A-BC34-CE1004B67B6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94E7A7-6C40-4223-9AD1-63B6B19A7C47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pic>
        <p:nvPicPr>
          <p:cNvPr id="36866" name="Picture 2" descr="http://eds.bmc.uu.se/tmp/eds/2g2i22346_rama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7" y="83011"/>
            <a:ext cx="4819986" cy="623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095500"/>
            <a:ext cx="257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2G2I</a:t>
            </a:r>
            <a:br>
              <a:rPr lang="en-US" dirty="0"/>
            </a:br>
            <a:r>
              <a:rPr lang="en-US" dirty="0"/>
              <a:t>Resolution &gt; 3.12 </a:t>
            </a:r>
            <a:r>
              <a:rPr lang="en-US" dirty="0" err="1"/>
              <a:t>Ang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9523" y="3271219"/>
            <a:ext cx="224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the % of outliers to access the quality of the structure</a:t>
            </a:r>
          </a:p>
          <a:p>
            <a:r>
              <a:rPr lang="en-US" dirty="0"/>
              <a:t>11.9%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3619219" y="5538696"/>
            <a:ext cx="1484537" cy="108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9483" cy="499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45019" y="-32261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4"/>
              </a:rPr>
              <a:t>http://eds.bmc.uu.se/eds/ramachan.html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63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87943F-44C9-47B1-A4B1-644D7F8A7316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  <p:pic>
        <p:nvPicPr>
          <p:cNvPr id="38914" name="Picture 2" descr="http://eds.bmc.uu.se/tmp/eds/2hzi22428_rama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0"/>
            <a:ext cx="4819986" cy="623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2298700"/>
            <a:ext cx="224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the % of outliers to access the quality of the structure</a:t>
            </a:r>
          </a:p>
          <a:p>
            <a:r>
              <a:rPr lang="en-US" dirty="0"/>
              <a:t>2.9%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82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PDB ID: 2hzi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3722913" y="5431972"/>
            <a:ext cx="1484537" cy="108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30113"/>
            <a:ext cx="1603387" cy="499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5019" y="-32261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4"/>
              </a:rPr>
              <a:t>http://eds.bmc.uu.se/eds/ramachan.html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1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PDB: Complete Structure? 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Just because you have a structure entry doesn’t mean that</a:t>
            </a:r>
          </a:p>
          <a:p>
            <a:pPr lvl="1"/>
            <a:r>
              <a:rPr lang="en-US" altLang="en-US"/>
              <a:t>It has all the residues from end-to-end</a:t>
            </a:r>
          </a:p>
          <a:p>
            <a:pPr lvl="2"/>
            <a:r>
              <a:rPr lang="en-US" altLang="en-US"/>
              <a:t>O95696; 1058 total length; only fragments are solved</a:t>
            </a:r>
          </a:p>
          <a:p>
            <a:pPr lvl="1"/>
            <a:r>
              <a:rPr lang="en-US" altLang="en-US"/>
              <a:t>All the atoms </a:t>
            </a:r>
          </a:p>
          <a:p>
            <a:pPr lvl="2"/>
            <a:r>
              <a:rPr lang="en-US" altLang="en-US"/>
              <a:t>Only alpha carbons; 1f6g </a:t>
            </a: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5249A20-BE94-4879-88C3-16D8F7F12FCB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71F9FA0-7917-455C-A7A7-C2E301D557A8}" type="slidenum">
              <a:rPr lang="en-US" altLang="en-US" smtClean="0">
                <a:solidFill>
                  <a:srgbClr val="C00000"/>
                </a:solidFill>
              </a:rPr>
              <a:pPr/>
              <a:t>45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158750" y="4030663"/>
            <a:ext cx="878998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1  CA  MET A   1       3.492   3.121  59.151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2  CA  PRO A   2       6.043   5.372  57.455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3  CA  PRO A   3       7.095   2.832  54.786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4  CA  MET A   4       3.532   1.921  53.915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5  CA  LEU A   5       2.613   5.557  53.443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6  CA  SER A   6       5.641   6.166  51.259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7  CA  GLY A   7       4.784   3.239  49.020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8  CA  LEU A   8       1.243   4.494  48.588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9  CA  LEU A   9       2.481   7.928  47.597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10  CA  ALA A  10       4.813   6.418  45.031  1.00  0.00           C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69A691-5CAF-4C43-AD87-77AA50C70C34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  <p:pic>
        <p:nvPicPr>
          <p:cNvPr id="44034" name="Picture 2" descr="E:\Hood2015\Class7-Structure\1f6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5" y="679449"/>
            <a:ext cx="30861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E:\Hood2015\Class7-Structure\1-1f6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108" y="679449"/>
            <a:ext cx="3219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16" y="3984624"/>
            <a:ext cx="19335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5279571" y="3222171"/>
            <a:ext cx="925286" cy="642257"/>
          </a:xfrm>
          <a:prstGeom prst="ellipse">
            <a:avLst/>
          </a:prstGeom>
          <a:noFill/>
          <a:ln w="9525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 bwMode="auto">
          <a:xfrm flipH="1">
            <a:off x="4528457" y="3543300"/>
            <a:ext cx="751114" cy="10504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5" idx="5"/>
          </p:cNvCxnSpPr>
          <p:nvPr/>
        </p:nvCxnSpPr>
        <p:spPr bwMode="auto">
          <a:xfrm flipH="1">
            <a:off x="5236030" y="3770372"/>
            <a:ext cx="833322" cy="17269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831771" y="9797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PDB: 1f6g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241"/>
            <a:ext cx="155542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213303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Structure </a:t>
            </a:r>
          </a:p>
        </p:txBody>
      </p:sp>
      <p:sp>
        <p:nvSpPr>
          <p:cNvPr id="6144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membrane proteins are difficult to crystallize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 ex hOCT1</a:t>
            </a:r>
          </a:p>
        </p:txBody>
      </p:sp>
      <p:sp>
        <p:nvSpPr>
          <p:cNvPr id="6144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0FDCE70-9A61-44A2-ABEE-57841A8AC567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144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14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9A4F243-6EB2-43CF-ABF8-5C584D8F6186}" type="slidenum">
              <a:rPr lang="en-US" altLang="en-US" smtClean="0">
                <a:solidFill>
                  <a:srgbClr val="C00000"/>
                </a:solidFill>
              </a:rPr>
              <a:pPr/>
              <a:t>47</a:t>
            </a:fld>
            <a:endParaRPr lang="en-US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819150"/>
            <a:ext cx="876141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ext Box 5"/>
          <p:cNvSpPr txBox="1">
            <a:spLocks noChangeArrowheads="1"/>
          </p:cNvSpPr>
          <p:nvPr/>
        </p:nvSpPr>
        <p:spPr bwMode="auto">
          <a:xfrm>
            <a:off x="-23813" y="5293854"/>
            <a:ext cx="9144001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FF00"/>
                </a:solidFill>
                <a:latin typeface="Comic Sans MS" pitchFamily="66" charset="0"/>
              </a:rPr>
              <a:t>Secondary Structure Prediction of hOCT1 using TMHMM Server v. 2.0</a:t>
            </a:r>
            <a:br>
              <a:rPr lang="en-US" altLang="en-US" sz="2000" b="1" dirty="0">
                <a:solidFill>
                  <a:srgbClr val="FFFF00"/>
                </a:solidFill>
                <a:latin typeface="Comic Sans MS" pitchFamily="66" charset="0"/>
              </a:rPr>
            </a:br>
            <a:r>
              <a:rPr lang="en-US" altLang="en-US" sz="2000" b="1" dirty="0">
                <a:solidFill>
                  <a:srgbClr val="FFFF00"/>
                </a:solidFill>
                <a:latin typeface="Comic Sans MS" pitchFamily="66" charset="0"/>
              </a:rPr>
              <a:t>Display using TOPO2 server (UCSF)</a:t>
            </a:r>
          </a:p>
        </p:txBody>
      </p:sp>
      <p:sp>
        <p:nvSpPr>
          <p:cNvPr id="62468" name="Text Box 6"/>
          <p:cNvSpPr txBox="1">
            <a:spLocks noChangeArrowheads="1"/>
          </p:cNvSpPr>
          <p:nvPr/>
        </p:nvSpPr>
        <p:spPr bwMode="auto">
          <a:xfrm>
            <a:off x="295275" y="449263"/>
            <a:ext cx="8455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Times New Roman" pitchFamily="18" charset="0"/>
              </a:rPr>
              <a:t>Secondary Structure Prediction hOCT1 (Isoform a) </a:t>
            </a:r>
          </a:p>
        </p:txBody>
      </p:sp>
      <p:sp>
        <p:nvSpPr>
          <p:cNvPr id="62470" name="Text Box 8"/>
          <p:cNvSpPr txBox="1">
            <a:spLocks noChangeArrowheads="1"/>
          </p:cNvSpPr>
          <p:nvPr/>
        </p:nvSpPr>
        <p:spPr bwMode="auto">
          <a:xfrm>
            <a:off x="5581650" y="1700213"/>
            <a:ext cx="3417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400" b="1">
                <a:latin typeface="Arial" pitchFamily="34" charset="0"/>
              </a:rPr>
              <a:t>Blue: Basic Residue</a:t>
            </a:r>
            <a:br>
              <a:rPr lang="en-US" altLang="en-US" sz="2400" b="1">
                <a:latin typeface="Arial" pitchFamily="34" charset="0"/>
              </a:rPr>
            </a:br>
            <a:r>
              <a:rPr lang="en-US" altLang="en-US" sz="2400" b="1">
                <a:solidFill>
                  <a:srgbClr val="CC3300"/>
                </a:solidFill>
                <a:latin typeface="Arial" pitchFamily="34" charset="0"/>
              </a:rPr>
              <a:t>Red: Acidic Residue</a:t>
            </a:r>
          </a:p>
        </p:txBody>
      </p:sp>
      <p:sp>
        <p:nvSpPr>
          <p:cNvPr id="62471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6247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507C60-C864-4AD4-9A18-342AC4E8E7B2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624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DD07CB8-2789-440A-8397-36529FC521E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Loops and regions</a:t>
            </a:r>
          </a:p>
        </p:txBody>
      </p:sp>
      <p:sp>
        <p:nvSpPr>
          <p:cNvPr id="6349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BECCDDA-E498-4AD3-8685-00A78606D142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EA30B63-F2B5-4EF2-B9B2-6403D2221026}" type="slidenum">
              <a:rPr lang="en-US" altLang="en-US" smtClean="0">
                <a:solidFill>
                  <a:srgbClr val="C00000"/>
                </a:solidFill>
              </a:rPr>
              <a:pPr/>
              <a:t>49</a:t>
            </a:fld>
            <a:endParaRPr lang="en-US" altLang="en-US">
              <a:solidFill>
                <a:srgbClr val="C00000"/>
              </a:solidFill>
            </a:endParaRPr>
          </a:p>
        </p:txBody>
      </p:sp>
      <p:pic>
        <p:nvPicPr>
          <p:cNvPr id="63494" name="Picture 3" descr="F:\Hood2015\Class7-Structure\2BU2-MissingResiduesLoop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571625"/>
            <a:ext cx="3667125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5" name="Straight Arrow Connector 7"/>
          <p:cNvCxnSpPr>
            <a:cxnSpLocks noChangeShapeType="1"/>
          </p:cNvCxnSpPr>
          <p:nvPr/>
        </p:nvCxnSpPr>
        <p:spPr bwMode="auto">
          <a:xfrm>
            <a:off x="3121025" y="3157538"/>
            <a:ext cx="950912" cy="1328737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63496" name="Straight Arrow Connector 9"/>
          <p:cNvCxnSpPr>
            <a:cxnSpLocks noChangeShapeType="1"/>
          </p:cNvCxnSpPr>
          <p:nvPr/>
        </p:nvCxnSpPr>
        <p:spPr bwMode="auto">
          <a:xfrm>
            <a:off x="3475038" y="4486275"/>
            <a:ext cx="596900" cy="109538"/>
          </a:xfrm>
          <a:prstGeom prst="straightConnector1">
            <a:avLst/>
          </a:prstGeom>
          <a:noFill/>
          <a:ln w="1905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63497" name="TextBox 10"/>
          <p:cNvSpPr txBox="1">
            <a:spLocks noChangeArrowheads="1"/>
          </p:cNvSpPr>
          <p:nvPr/>
        </p:nvSpPr>
        <p:spPr bwMode="auto">
          <a:xfrm>
            <a:off x="3858419" y="4582206"/>
            <a:ext cx="12922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Gap1</a:t>
            </a:r>
          </a:p>
        </p:txBody>
      </p:sp>
      <p:sp>
        <p:nvSpPr>
          <p:cNvPr id="63498" name="TextBox 13"/>
          <p:cNvSpPr txBox="1">
            <a:spLocks noChangeArrowheads="1"/>
          </p:cNvSpPr>
          <p:nvPr/>
        </p:nvSpPr>
        <p:spPr bwMode="auto">
          <a:xfrm>
            <a:off x="4071938" y="3253014"/>
            <a:ext cx="12922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dirty="0">
                <a:solidFill>
                  <a:srgbClr val="0033CC"/>
                </a:solidFill>
              </a:rPr>
              <a:t>Gap2</a:t>
            </a:r>
          </a:p>
        </p:txBody>
      </p:sp>
      <p:cxnSp>
        <p:nvCxnSpPr>
          <p:cNvPr id="63499" name="Straight Arrow Connector 12"/>
          <p:cNvCxnSpPr>
            <a:cxnSpLocks noChangeShapeType="1"/>
          </p:cNvCxnSpPr>
          <p:nvPr/>
        </p:nvCxnSpPr>
        <p:spPr bwMode="auto">
          <a:xfrm flipV="1">
            <a:off x="3394304" y="3580717"/>
            <a:ext cx="561975" cy="192087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arrow" w="med" len="med"/>
          </a:ln>
        </p:spPr>
      </p:cxnSp>
      <p:cxnSp>
        <p:nvCxnSpPr>
          <p:cNvPr id="63500" name="Straight Arrow Connector 15"/>
          <p:cNvCxnSpPr>
            <a:cxnSpLocks noChangeShapeType="1"/>
          </p:cNvCxnSpPr>
          <p:nvPr/>
        </p:nvCxnSpPr>
        <p:spPr bwMode="auto">
          <a:xfrm flipV="1">
            <a:off x="3634014" y="3322638"/>
            <a:ext cx="427038" cy="188912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arrow" w="med" len="med"/>
          </a:ln>
        </p:spPr>
      </p:cxnSp>
      <p:sp>
        <p:nvSpPr>
          <p:cNvPr id="63501" name="TextBox 16"/>
          <p:cNvSpPr txBox="1">
            <a:spLocks noChangeArrowheads="1"/>
          </p:cNvSpPr>
          <p:nvPr/>
        </p:nvSpPr>
        <p:spPr bwMode="auto">
          <a:xfrm>
            <a:off x="4718050" y="2084388"/>
            <a:ext cx="4425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b="1">
                <a:solidFill>
                  <a:srgbClr val="3366CC"/>
                </a:solidFill>
              </a:rPr>
              <a:t>2BU2: HUMAN PYRUVATE DEHYDROGENASE KINASE 2</a:t>
            </a:r>
            <a:r>
              <a:rPr lang="en-US" altLang="en-US"/>
              <a:t> 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36" y="3330759"/>
            <a:ext cx="1609483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992925"/>
            <a:ext cx="8229600" cy="4525963"/>
          </a:xfrm>
        </p:spPr>
        <p:txBody>
          <a:bodyPr/>
          <a:lstStyle/>
          <a:p>
            <a:r>
              <a:rPr lang="en-US" dirty="0"/>
              <a:t>DNA, RNA (</a:t>
            </a:r>
            <a:r>
              <a:rPr lang="en-US" dirty="0" err="1"/>
              <a:t>GenBank</a:t>
            </a:r>
            <a:r>
              <a:rPr lang="en-US" dirty="0"/>
              <a:t>, </a:t>
            </a:r>
            <a:r>
              <a:rPr lang="en-US" dirty="0" err="1"/>
              <a:t>Ensembl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NM_, NR_, XM_, XR_</a:t>
            </a:r>
          </a:p>
          <a:p>
            <a:endParaRPr lang="en-US" dirty="0"/>
          </a:p>
          <a:p>
            <a:r>
              <a:rPr lang="en-US" dirty="0"/>
              <a:t>Protein (</a:t>
            </a:r>
            <a:r>
              <a:rPr lang="en-US" dirty="0" err="1"/>
              <a:t>UniProt</a:t>
            </a:r>
            <a:r>
              <a:rPr lang="en-US" dirty="0"/>
              <a:t>, NCBI)</a:t>
            </a:r>
          </a:p>
          <a:p>
            <a:pPr lvl="1"/>
            <a:r>
              <a:rPr lang="en-US" dirty="0"/>
              <a:t>NP_, XP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search and extract sequences?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compare DNA/Protein sequences?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98CA4B-9DF0-46FB-9B3E-59B0391440CB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186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Many domains are missing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4BCB7-3BC8-4349-B13F-AA2EC9811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515" name="Date Placeholder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E08E752-DBE4-46D9-87C8-026583ECA05F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45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6F870EA-CCCF-4394-B007-DE1E80AD4AC8}" type="slidenum">
              <a:rPr lang="en-US" altLang="en-US" smtClean="0">
                <a:solidFill>
                  <a:srgbClr val="C00000"/>
                </a:solidFill>
              </a:rPr>
              <a:pPr/>
              <a:t>50</a:t>
            </a:fld>
            <a:endParaRPr lang="en-US" altLang="en-US">
              <a:solidFill>
                <a:srgbClr val="C00000"/>
              </a:solidFill>
            </a:endParaRPr>
          </a:p>
        </p:txBody>
      </p:sp>
      <p:pic>
        <p:nvPicPr>
          <p:cNvPr id="64518" name="Picture 2" descr="F:\Hood2015\Class7-Structure\31-p53TumorSuppressor-p53-unbound.tif.cr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2301875"/>
            <a:ext cx="14668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3" descr="F:\Hood2015\Class7-Structure\31-p53TumorSuppressor-p53-unbound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45243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Box 5"/>
          <p:cNvSpPr txBox="1">
            <a:spLocks noChangeArrowheads="1"/>
          </p:cNvSpPr>
          <p:nvPr/>
        </p:nvSpPr>
        <p:spPr bwMode="auto">
          <a:xfrm>
            <a:off x="5230813" y="1719263"/>
            <a:ext cx="2681287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Four chains come together to form a complex that will hold the DNA</a:t>
            </a:r>
          </a:p>
          <a:p>
            <a:endParaRPr lang="en-US" altLang="en-US"/>
          </a:p>
          <a:p>
            <a:r>
              <a:rPr lang="en-US" altLang="en-US"/>
              <a:t>This complex is not solved. </a:t>
            </a:r>
          </a:p>
        </p:txBody>
      </p:sp>
      <p:sp>
        <p:nvSpPr>
          <p:cNvPr id="64521" name="Rectangle 6"/>
          <p:cNvSpPr>
            <a:spLocks noChangeArrowheads="1"/>
          </p:cNvSpPr>
          <p:nvPr/>
        </p:nvSpPr>
        <p:spPr bwMode="auto">
          <a:xfrm>
            <a:off x="4524375" y="5462588"/>
            <a:ext cx="4619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600"/>
              <a:t>Figures from the </a:t>
            </a:r>
            <a:br>
              <a:rPr lang="en-US" altLang="en-US" sz="1600"/>
            </a:br>
            <a:r>
              <a:rPr lang="en-US" altLang="en-US" sz="1600"/>
              <a:t>Molecule of the Month by David Goodsell (2002)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8571" y="4517571"/>
            <a:ext cx="311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P53 Tumor Suppressor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8954B41-4527-4729-94F7-FF4E05C97195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553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326646-10DC-4147-9E17-677963FF3151}" type="slidenum">
              <a:rPr lang="en-US" altLang="en-US" smtClean="0">
                <a:solidFill>
                  <a:srgbClr val="C00000"/>
                </a:solidFill>
              </a:rPr>
              <a:pPr/>
              <a:t>51</a:t>
            </a:fld>
            <a:endParaRPr lang="en-US" altLang="en-US">
              <a:solidFill>
                <a:srgbClr val="C00000"/>
              </a:solidFill>
            </a:endParaRPr>
          </a:p>
        </p:txBody>
      </p:sp>
      <p:pic>
        <p:nvPicPr>
          <p:cNvPr id="65541" name="Picture 4" descr="F:\Hood2015\Class7-Structure\31-p53TumorSuppressor-p53-bound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28588"/>
            <a:ext cx="4714875" cy="597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Rectangle 5"/>
          <p:cNvSpPr>
            <a:spLocks noChangeArrowheads="1"/>
          </p:cNvSpPr>
          <p:nvPr/>
        </p:nvSpPr>
        <p:spPr bwMode="auto">
          <a:xfrm>
            <a:off x="0" y="4646613"/>
            <a:ext cx="4619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600"/>
              <a:t>Schematic figure from the P53 DNA complex </a:t>
            </a:r>
            <a:br>
              <a:rPr lang="en-US" altLang="en-US" sz="1600"/>
            </a:br>
            <a:r>
              <a:rPr lang="en-US" altLang="en-US" sz="1600"/>
              <a:t>Molecule of the Month by David Goodsell (2002)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H-atoms</a:t>
            </a:r>
          </a:p>
        </p:txBody>
      </p:sp>
      <p:sp>
        <p:nvSpPr>
          <p:cNvPr id="66563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Most x-ray structures do not contain H atoms</a:t>
            </a:r>
          </a:p>
          <a:p>
            <a:r>
              <a:rPr lang="en-US" altLang="en-US"/>
              <a:t>Too small to be resolved in X-ray crystallography </a:t>
            </a:r>
          </a:p>
          <a:p>
            <a:r>
              <a:rPr lang="en-US" altLang="en-US"/>
              <a:t>NMR method can resolve Hs and so all Hs are present.</a:t>
            </a:r>
          </a:p>
          <a:p>
            <a:r>
              <a:rPr lang="en-US" altLang="en-US"/>
              <a:t>Two residues that are complicated by this lack of Hs are: Asparagine and Glutamine </a:t>
            </a:r>
          </a:p>
          <a:p>
            <a:pPr lvl="1"/>
            <a:r>
              <a:rPr lang="en-US" altLang="en-US"/>
              <a:t>Oxygen (8) and Nitrogen (7) have almost same electrons; similar size; </a:t>
            </a:r>
          </a:p>
          <a:p>
            <a:pPr lvl="1"/>
            <a:r>
              <a:rPr lang="en-US" altLang="en-US"/>
              <a:t>So, without Hs they can be often mis-identified </a:t>
            </a:r>
          </a:p>
          <a:p>
            <a:pPr lvl="1"/>
            <a:r>
              <a:rPr lang="en-US" altLang="en-US"/>
              <a:t>Modeling  can help using surrounding atoms</a:t>
            </a:r>
          </a:p>
        </p:txBody>
      </p:sp>
      <p:sp>
        <p:nvSpPr>
          <p:cNvPr id="66564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8447832-1945-4E3A-B449-1500F4226880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656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65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20FAA62-CA51-4E92-A8F8-06E736FF6955}" type="slidenum">
              <a:rPr lang="en-US" altLang="en-US" smtClean="0">
                <a:solidFill>
                  <a:srgbClr val="C00000"/>
                </a:solidFill>
              </a:rPr>
              <a:pPr/>
              <a:t>52</a:t>
            </a:fld>
            <a:endParaRPr lang="en-US" altLang="en-US">
              <a:solidFill>
                <a:srgbClr val="C00000"/>
              </a:solidFill>
            </a:endParaRPr>
          </a:p>
        </p:txBody>
      </p:sp>
      <p:pic>
        <p:nvPicPr>
          <p:cNvPr id="6656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1" r="-3490"/>
          <a:stretch>
            <a:fillRect/>
          </a:stretch>
        </p:blipFill>
        <p:spPr bwMode="auto">
          <a:xfrm>
            <a:off x="4743450" y="171450"/>
            <a:ext cx="3919538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8" name="Oval 10"/>
          <p:cNvSpPr>
            <a:spLocks noChangeArrowheads="1"/>
          </p:cNvSpPr>
          <p:nvPr/>
        </p:nvSpPr>
        <p:spPr bwMode="auto">
          <a:xfrm>
            <a:off x="4803775" y="195263"/>
            <a:ext cx="828675" cy="95091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9" name="Oval 11"/>
          <p:cNvSpPr>
            <a:spLocks noChangeArrowheads="1"/>
          </p:cNvSpPr>
          <p:nvPr/>
        </p:nvSpPr>
        <p:spPr bwMode="auto">
          <a:xfrm rot="2362684">
            <a:off x="6786563" y="55563"/>
            <a:ext cx="484187" cy="86677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ASN Flip by example</a:t>
            </a:r>
          </a:p>
        </p:txBody>
      </p:sp>
      <p:sp>
        <p:nvSpPr>
          <p:cNvPr id="6758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64636B2-BC9A-4BA6-84CD-923A06B1A45D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758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75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904C152-59EE-48E0-8666-CB6F9E88FE22}" type="slidenum">
              <a:rPr lang="en-US" altLang="en-US" smtClean="0">
                <a:solidFill>
                  <a:srgbClr val="C00000"/>
                </a:solidFill>
              </a:rPr>
              <a:pPr/>
              <a:t>53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6997700" y="1439863"/>
            <a:ext cx="214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2SRC</a:t>
            </a:r>
          </a:p>
        </p:txBody>
      </p:sp>
      <p:pic>
        <p:nvPicPr>
          <p:cNvPr id="67591" name="Picture 2" descr="F:\Hood2015\Class7-Structure\2SRC-NO-ASN135-FL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4775"/>
            <a:ext cx="3248025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Box 6"/>
          <p:cNvSpPr txBox="1">
            <a:spLocks noChangeArrowheads="1"/>
          </p:cNvSpPr>
          <p:nvPr/>
        </p:nvSpPr>
        <p:spPr bwMode="auto">
          <a:xfrm>
            <a:off x="1951038" y="3744913"/>
            <a:ext cx="1109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200"/>
              <a:t>ASN135</a:t>
            </a:r>
          </a:p>
        </p:txBody>
      </p:sp>
      <p:cxnSp>
        <p:nvCxnSpPr>
          <p:cNvPr id="67593" name="Straight Arrow Connector 8"/>
          <p:cNvCxnSpPr>
            <a:cxnSpLocks noChangeShapeType="1"/>
          </p:cNvCxnSpPr>
          <p:nvPr/>
        </p:nvCxnSpPr>
        <p:spPr bwMode="auto">
          <a:xfrm flipV="1">
            <a:off x="2657475" y="3389313"/>
            <a:ext cx="403225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:\Hood2015\Class7-Structure\2srcFH_reg-FLIPPED-MolProb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474663"/>
            <a:ext cx="6923087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F4BBD16-C440-4978-9299-A52D691B282E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861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86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2F8F190-0A07-4FB8-B49D-E3B01B0F6480}" type="slidenum">
              <a:rPr lang="en-US" altLang="en-US" smtClean="0">
                <a:solidFill>
                  <a:srgbClr val="C00000"/>
                </a:solidFill>
              </a:rPr>
              <a:pPr/>
              <a:t>54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6838950" y="5189538"/>
            <a:ext cx="16097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2SRC-MolProbity</a:t>
            </a:r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317500" y="5559425"/>
            <a:ext cx="2181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2SRC</a:t>
            </a:r>
          </a:p>
        </p:txBody>
      </p:sp>
      <p:sp>
        <p:nvSpPr>
          <p:cNvPr id="68616" name="TextBox 7"/>
          <p:cNvSpPr txBox="1">
            <a:spLocks noChangeArrowheads="1"/>
          </p:cNvSpPr>
          <p:nvPr/>
        </p:nvSpPr>
        <p:spPr bwMode="auto">
          <a:xfrm>
            <a:off x="0" y="1379538"/>
            <a:ext cx="124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ASN135</a:t>
            </a:r>
          </a:p>
        </p:txBody>
      </p:sp>
      <p:sp>
        <p:nvSpPr>
          <p:cNvPr id="68617" name="TextBox 8"/>
          <p:cNvSpPr txBox="1">
            <a:spLocks noChangeArrowheads="1"/>
          </p:cNvSpPr>
          <p:nvPr/>
        </p:nvSpPr>
        <p:spPr bwMode="auto">
          <a:xfrm>
            <a:off x="3986213" y="1584325"/>
            <a:ext cx="1165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ASN135</a:t>
            </a:r>
          </a:p>
        </p:txBody>
      </p:sp>
      <p:sp>
        <p:nvSpPr>
          <p:cNvPr id="68618" name="TextBox 9"/>
          <p:cNvSpPr txBox="1">
            <a:spLocks noChangeArrowheads="1"/>
          </p:cNvSpPr>
          <p:nvPr/>
        </p:nvSpPr>
        <p:spPr bwMode="auto">
          <a:xfrm>
            <a:off x="0" y="3840163"/>
            <a:ext cx="1212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GLN251</a:t>
            </a:r>
          </a:p>
        </p:txBody>
      </p:sp>
      <p:sp>
        <p:nvSpPr>
          <p:cNvPr id="68619" name="TextBox 11"/>
          <p:cNvSpPr txBox="1">
            <a:spLocks noChangeArrowheads="1"/>
          </p:cNvSpPr>
          <p:nvPr/>
        </p:nvSpPr>
        <p:spPr bwMode="auto">
          <a:xfrm>
            <a:off x="3743325" y="4210050"/>
            <a:ext cx="1255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251GLN</a:t>
            </a:r>
          </a:p>
        </p:txBody>
      </p:sp>
      <p:sp>
        <p:nvSpPr>
          <p:cNvPr id="68620" name="Rectangle 10"/>
          <p:cNvSpPr>
            <a:spLocks noChangeArrowheads="1"/>
          </p:cNvSpPr>
          <p:nvPr/>
        </p:nvSpPr>
        <p:spPr bwMode="auto">
          <a:xfrm>
            <a:off x="5548313" y="4763"/>
            <a:ext cx="359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2srcFH_reg-FLIPPED-MolProbity</a:t>
            </a:r>
          </a:p>
        </p:txBody>
      </p:sp>
      <p:pic>
        <p:nvPicPr>
          <p:cNvPr id="45058" name="Picture 2" descr="E:\Hood2015\Class7-Structure\AS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7" y="3840163"/>
            <a:ext cx="1731963" cy="124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457200" y="138112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Resolution is a measure of atomistic detail</a:t>
            </a:r>
            <a:br>
              <a:rPr lang="en-US" altLang="en-US" dirty="0"/>
            </a:br>
            <a:r>
              <a:rPr lang="en-US" altLang="en-US" dirty="0"/>
              <a:t> in the experimental 3D structure. It reflects the</a:t>
            </a:r>
            <a:br>
              <a:rPr lang="en-US" altLang="en-US" dirty="0"/>
            </a:br>
            <a:r>
              <a:rPr lang="en-US" altLang="en-US" dirty="0"/>
              <a:t>quality of the data collected by the experimentalists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When all the molecules are aligned in the crystal, they give rise to strong diffraction and the resulting structure will be a high resolution one. (ex. &lt; 1 Angstrom)</a:t>
            </a:r>
          </a:p>
        </p:txBody>
      </p:sp>
      <p:sp>
        <p:nvSpPr>
          <p:cNvPr id="6963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A3C3146-38DC-4922-81C8-BA421FDE29F1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963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96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233258D-6147-4495-B03E-96650F02C551}" type="slidenum">
              <a:rPr lang="en-US" altLang="en-US" smtClean="0">
                <a:solidFill>
                  <a:srgbClr val="C00000"/>
                </a:solidFill>
              </a:rPr>
              <a:pPr/>
              <a:t>55</a:t>
            </a:fld>
            <a:endParaRPr lang="en-US" altLang="en-US">
              <a:solidFill>
                <a:srgbClr val="C00000"/>
              </a:solidFill>
            </a:endParaRPr>
          </a:p>
        </p:txBody>
      </p:sp>
      <p:grpSp>
        <p:nvGrpSpPr>
          <p:cNvPr id="69639" name="Group 15"/>
          <p:cNvGrpSpPr>
            <a:grpSpLocks/>
          </p:cNvGrpSpPr>
          <p:nvPr/>
        </p:nvGrpSpPr>
        <p:grpSpPr bwMode="auto">
          <a:xfrm>
            <a:off x="7112000" y="0"/>
            <a:ext cx="2052638" cy="2011363"/>
            <a:chOff x="5852350" y="1375267"/>
            <a:chExt cx="2053687" cy="2011110"/>
          </a:xfrm>
        </p:grpSpPr>
        <p:pic>
          <p:nvPicPr>
            <p:cNvPr id="69640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1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720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2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3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4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5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720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6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7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97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8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481584" y="1965325"/>
            <a:ext cx="8229600" cy="2483739"/>
          </a:xfrm>
        </p:spPr>
        <p:txBody>
          <a:bodyPr/>
          <a:lstStyle/>
          <a:p>
            <a:r>
              <a:rPr lang="en-US" altLang="en-US" dirty="0"/>
              <a:t>If some of the molecules are </a:t>
            </a:r>
            <a:r>
              <a:rPr lang="en-US" altLang="en-US" dirty="0" err="1"/>
              <a:t>mis</a:t>
            </a:r>
            <a:r>
              <a:rPr lang="en-US" altLang="en-US" dirty="0"/>
              <a:t>-aligned due to mobility, then the diffraction pattern is not strong and the electron density maps will not contain all the atomistic details  (usual structures are around 2.5 to 3.0 </a:t>
            </a:r>
            <a:r>
              <a:rPr lang="en-US" altLang="en-US" dirty="0" err="1"/>
              <a:t>Ang</a:t>
            </a:r>
            <a:r>
              <a:rPr lang="en-US" altLang="en-US" dirty="0"/>
              <a:t>) </a:t>
            </a:r>
          </a:p>
          <a:p>
            <a:endParaRPr lang="en-US" altLang="en-US" dirty="0"/>
          </a:p>
          <a:p>
            <a:r>
              <a:rPr lang="en-US" altLang="en-US" dirty="0"/>
              <a:t>Quality of size of the crystal can also influence the resolution</a:t>
            </a:r>
          </a:p>
          <a:p>
            <a:pPr lvl="1"/>
            <a:r>
              <a:rPr lang="en-US" altLang="en-US" dirty="0"/>
              <a:t>Big crystals </a:t>
            </a:r>
            <a:r>
              <a:rPr lang="en-US" altLang="en-US" dirty="0">
                <a:sym typeface="Wingdings" panose="05000000000000000000" pitchFamily="2" charset="2"/>
              </a:rPr>
              <a:t> high resolution structures</a:t>
            </a:r>
            <a:endParaRPr lang="en-US" altLang="en-US" dirty="0"/>
          </a:p>
        </p:txBody>
      </p:sp>
      <p:sp>
        <p:nvSpPr>
          <p:cNvPr id="6963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FD23973-B616-4179-844E-84770DBE6FE8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6963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696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233258D-6147-4495-B03E-96650F02C551}" type="slidenum">
              <a:rPr lang="en-US" altLang="en-US" smtClean="0">
                <a:solidFill>
                  <a:srgbClr val="C00000"/>
                </a:solidFill>
              </a:rPr>
              <a:pPr/>
              <a:t>56</a:t>
            </a:fld>
            <a:endParaRPr lang="en-US" altLang="en-US">
              <a:solidFill>
                <a:srgbClr val="C00000"/>
              </a:solidFill>
            </a:endParaRPr>
          </a:p>
        </p:txBody>
      </p:sp>
      <p:grpSp>
        <p:nvGrpSpPr>
          <p:cNvPr id="69639" name="Group 15"/>
          <p:cNvGrpSpPr>
            <a:grpSpLocks/>
          </p:cNvGrpSpPr>
          <p:nvPr/>
        </p:nvGrpSpPr>
        <p:grpSpPr bwMode="auto">
          <a:xfrm>
            <a:off x="7112000" y="0"/>
            <a:ext cx="2052638" cy="2011363"/>
            <a:chOff x="5852350" y="1375267"/>
            <a:chExt cx="2053687" cy="2011110"/>
          </a:xfrm>
        </p:grpSpPr>
        <p:pic>
          <p:nvPicPr>
            <p:cNvPr id="69640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1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720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2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137526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3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4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350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5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720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6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204563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7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97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8" name="Picture 2" descr="C:\Users\Ravi\AppData\Local\Microsoft\Windows\Temporary Internet Files\Content.IE5\7DS5EIEN\black-vintage-car-clipart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667" y="2716007"/>
              <a:ext cx="670370" cy="67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263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E2BB16-812D-47D9-9CC2-6C5CD644409F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57</a:t>
            </a:fld>
            <a:endParaRPr lang="en-US" altLang="en-US" dirty="0"/>
          </a:p>
        </p:txBody>
      </p:sp>
      <p:pic>
        <p:nvPicPr>
          <p:cNvPr id="35842" name="Picture 2" descr="resolution-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2" y="88900"/>
            <a:ext cx="553974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43113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taken from </a:t>
            </a:r>
            <a:br>
              <a:rPr lang="en-US" dirty="0"/>
            </a:br>
            <a:r>
              <a:rPr lang="en-US" sz="1400" dirty="0">
                <a:hlinkClick r:id="rId3"/>
              </a:rPr>
              <a:t>http://www.rcsb.org/pdb/101/static101.do?p=education_discussion/Looking-at-Structures/resolution.html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62331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1a6m     106m</a:t>
            </a:r>
            <a:br>
              <a:rPr lang="en-US" dirty="0"/>
            </a:br>
            <a:r>
              <a:rPr lang="en-US" dirty="0"/>
              <a:t>108m     1s0h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900" y="635000"/>
            <a:ext cx="138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PDB IDs </a:t>
            </a:r>
          </a:p>
        </p:txBody>
      </p:sp>
    </p:spTree>
    <p:extLst>
      <p:ext uri="{BB962C8B-B14F-4D97-AF65-F5344CB8AC3E}">
        <p14:creationId xmlns:p14="http://schemas.microsoft.com/office/powerpoint/2010/main" val="340728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 </a:t>
            </a:r>
          </a:p>
        </p:txBody>
      </p:sp>
      <p:sp>
        <p:nvSpPr>
          <p:cNvPr id="70659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01B9A3C-AC3D-4DB3-A241-B74F40A11458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7066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706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01AF975-609E-472A-B480-CB09C5678DEB}" type="slidenum">
              <a:rPr lang="en-US" altLang="en-US" smtClean="0">
                <a:solidFill>
                  <a:srgbClr val="C00000"/>
                </a:solidFill>
              </a:rPr>
              <a:pPr/>
              <a:t>58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70662" name="Rectangle 4"/>
          <p:cNvSpPr>
            <a:spLocks noChangeArrowheads="1"/>
          </p:cNvSpPr>
          <p:nvPr/>
        </p:nvSpPr>
        <p:spPr bwMode="auto">
          <a:xfrm>
            <a:off x="-42863" y="1968500"/>
            <a:ext cx="5705476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PDB      Method    Res     Chain        Range</a:t>
            </a:r>
            <a:br>
              <a:rPr lang="en-US" altLang="en-US"/>
            </a:br>
            <a:r>
              <a:rPr lang="en-US" altLang="en-US"/>
              <a:t>4EPR	X-ray	2.00	A	1-164	 </a:t>
            </a:r>
          </a:p>
          <a:p>
            <a:r>
              <a:rPr lang="en-US" altLang="en-US"/>
              <a:t>4EPT	X-ray	2.00	A	1-164	 </a:t>
            </a:r>
          </a:p>
          <a:p>
            <a:r>
              <a:rPr lang="en-US" altLang="en-US" b="1">
                <a:solidFill>
                  <a:srgbClr val="00B050"/>
                </a:solidFill>
              </a:rPr>
              <a:t>4EPV	X-ray	1.35	A	1-164	 </a:t>
            </a:r>
          </a:p>
          <a:p>
            <a:r>
              <a:rPr lang="en-US" altLang="en-US"/>
              <a:t>4EPW	X-ray	1.70	A	1-164	 </a:t>
            </a:r>
          </a:p>
          <a:p>
            <a:r>
              <a:rPr lang="en-US" altLang="en-US"/>
              <a:t>4EPX	X-ray	1.76	A	1-164	 </a:t>
            </a:r>
          </a:p>
          <a:p>
            <a:r>
              <a:rPr lang="en-US" altLang="en-US"/>
              <a:t>4EPY	X-ray	1.80	A	1-164</a:t>
            </a:r>
          </a:p>
        </p:txBody>
      </p:sp>
      <p:sp>
        <p:nvSpPr>
          <p:cNvPr id="70663" name="TextBox 7"/>
          <p:cNvSpPr txBox="1">
            <a:spLocks noChangeArrowheads="1"/>
          </p:cNvSpPr>
          <p:nvPr/>
        </p:nvSpPr>
        <p:spPr bwMode="auto">
          <a:xfrm>
            <a:off x="109538" y="1341438"/>
            <a:ext cx="329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PDBs of human KRAS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53743" y="2623902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better?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250371" y="0"/>
            <a:ext cx="8229600" cy="1143000"/>
          </a:xfrm>
        </p:spPr>
        <p:txBody>
          <a:bodyPr/>
          <a:lstStyle/>
          <a:p>
            <a:r>
              <a:rPr lang="en-US" altLang="en-US" dirty="0"/>
              <a:t>R-values</a:t>
            </a:r>
          </a:p>
        </p:txBody>
      </p:sp>
      <p:sp>
        <p:nvSpPr>
          <p:cNvPr id="71683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altLang="en-US" dirty="0"/>
              <a:t>Scientists as a first step build a model and simulate the diffraction data based on the model. </a:t>
            </a:r>
          </a:p>
          <a:p>
            <a:pPr lvl="1"/>
            <a:r>
              <a:rPr lang="en-US" altLang="en-US" dirty="0"/>
              <a:t>The R-value reflects the quality of the atomic model</a:t>
            </a:r>
          </a:p>
          <a:p>
            <a:pPr lvl="1"/>
            <a:r>
              <a:rPr lang="en-US" altLang="en-US" dirty="0"/>
              <a:t>It also explains how the simulated diffraction pattern agrees with the experimental diffraction pattern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How to judge the R-values. </a:t>
            </a:r>
            <a:r>
              <a:rPr lang="en-US" altLang="en-US" u="sng" dirty="0"/>
              <a:t>The base-line is a random </a:t>
            </a:r>
            <a:r>
              <a:rPr lang="en-US" altLang="en-US" dirty="0"/>
              <a:t>set of atom model will give a </a:t>
            </a:r>
            <a:r>
              <a:rPr lang="en-US" altLang="en-US" u="sng" dirty="0"/>
              <a:t>R-value of 0.63 </a:t>
            </a:r>
            <a:r>
              <a:rPr lang="en-US" altLang="en-US" dirty="0"/>
              <a:t>and a </a:t>
            </a:r>
            <a:r>
              <a:rPr lang="en-US" altLang="en-US" u="sng" dirty="0"/>
              <a:t>ideal fit would be 0 </a:t>
            </a:r>
            <a:r>
              <a:rPr lang="en-US" altLang="en-US" dirty="0"/>
              <a:t>(model and experimental pattern are same)</a:t>
            </a:r>
          </a:p>
        </p:txBody>
      </p:sp>
      <p:sp>
        <p:nvSpPr>
          <p:cNvPr id="7168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EAEA4D3-FCD1-4B74-9EA1-DB5649AC0783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7168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716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8199948-F067-4925-9A14-6FED0F7252B8}" type="slidenum">
              <a:rPr lang="en-US" altLang="en-US" smtClean="0">
                <a:solidFill>
                  <a:srgbClr val="C00000"/>
                </a:solidFill>
              </a:rPr>
              <a:pPr/>
              <a:t>59</a:t>
            </a:fld>
            <a:endParaRPr lang="en-US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38" t="-52970" r="86062" b="52256"/>
          <a:stretch/>
        </p:blipFill>
        <p:spPr>
          <a:xfrm>
            <a:off x="250214" y="1463731"/>
            <a:ext cx="768096" cy="4297680"/>
          </a:xfrm>
          <a:prstGeom prst="rect">
            <a:avLst/>
          </a:prstGeom>
        </p:spPr>
      </p:pic>
      <p:pic>
        <p:nvPicPr>
          <p:cNvPr id="1026" name="Picture 2" descr="4C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31" y="3612571"/>
            <a:ext cx="178593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018312" y="4796720"/>
            <a:ext cx="6470072" cy="0"/>
          </a:xfrm>
          <a:prstGeom prst="straightConnector1">
            <a:avLst/>
          </a:prstGeom>
          <a:ln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416" y="5696216"/>
            <a:ext cx="2228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Chromosome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5091" y="5962021"/>
            <a:ext cx="199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Protein (3D)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541" b="-4541"/>
          <a:stretch/>
        </p:blipFill>
        <p:spPr>
          <a:xfrm>
            <a:off x="258730" y="146034"/>
            <a:ext cx="7972568" cy="624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869" y="2178864"/>
            <a:ext cx="6279356" cy="590550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16200000">
            <a:off x="-1170223" y="2199989"/>
            <a:ext cx="3155371" cy="658091"/>
          </a:xfrm>
          <a:prstGeom prst="bentArrow">
            <a:avLst>
              <a:gd name="adj1" fmla="val 25000"/>
              <a:gd name="adj2" fmla="val 2657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238" y="4106719"/>
            <a:ext cx="374074" cy="114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77472" y="2906242"/>
            <a:ext cx="359380" cy="569657"/>
          </a:xfrm>
          <a:prstGeom prst="straightConnector1">
            <a:avLst/>
          </a:prstGeom>
          <a:ln w="12700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32000" y="2756500"/>
            <a:ext cx="220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Protein (1D)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3073" y="3726920"/>
            <a:ext cx="123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Gene</a:t>
            </a: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31957" y="968591"/>
            <a:ext cx="2706264" cy="327892"/>
            <a:chOff x="2732693" y="2664690"/>
            <a:chExt cx="3608351" cy="327892"/>
          </a:xfrm>
        </p:grpSpPr>
        <p:sp>
          <p:nvSpPr>
            <p:cNvPr id="13" name="Rectangle 12"/>
            <p:cNvSpPr/>
            <p:nvPr/>
          </p:nvSpPr>
          <p:spPr>
            <a:xfrm>
              <a:off x="2732693" y="2664690"/>
              <a:ext cx="869489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Exon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39489" y="2664690"/>
              <a:ext cx="803564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37480" y="2664690"/>
              <a:ext cx="803564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20104" y="2664690"/>
              <a:ext cx="619385" cy="32789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99548" y="2664690"/>
              <a:ext cx="837833" cy="32789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C00000"/>
                  </a:solidFill>
                </a:rPr>
                <a:t>Intron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06034" y="1506069"/>
            <a:ext cx="1825552" cy="327892"/>
            <a:chOff x="3426690" y="2664690"/>
            <a:chExt cx="2434069" cy="327892"/>
          </a:xfrm>
        </p:grpSpPr>
        <p:sp>
          <p:nvSpPr>
            <p:cNvPr id="24" name="Rectangle 23"/>
            <p:cNvSpPr/>
            <p:nvPr/>
          </p:nvSpPr>
          <p:spPr>
            <a:xfrm>
              <a:off x="3426690" y="2664690"/>
              <a:ext cx="803564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white"/>
                  </a:solidFill>
                </a:rPr>
                <a:t>Exon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39489" y="2664690"/>
              <a:ext cx="803564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57195" y="2664690"/>
              <a:ext cx="803564" cy="327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4835237" y="770874"/>
            <a:ext cx="0" cy="180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42217" y="1329678"/>
            <a:ext cx="0" cy="180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24376" y="4250140"/>
            <a:ext cx="290772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Experimental, if not ???????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8507" y="5130413"/>
            <a:ext cx="129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Mutations</a:t>
            </a:r>
          </a:p>
        </p:txBody>
      </p:sp>
      <p:cxnSp>
        <p:nvCxnSpPr>
          <p:cNvPr id="21" name="Straight Arrow Connector 20"/>
          <p:cNvCxnSpPr>
            <a:stCxn id="10" idx="3"/>
          </p:cNvCxnSpPr>
          <p:nvPr/>
        </p:nvCxnSpPr>
        <p:spPr>
          <a:xfrm flipV="1">
            <a:off x="2240628" y="5221154"/>
            <a:ext cx="5336844" cy="93925"/>
          </a:xfrm>
          <a:prstGeom prst="straightConnector1">
            <a:avLst/>
          </a:prstGeom>
          <a:ln w="28575"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38563" y="4851822"/>
            <a:ext cx="290772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Impact on Function ???????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966192" y="4250140"/>
            <a:ext cx="1095884" cy="47542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79891" y="3803864"/>
            <a:ext cx="170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Drugs/Inhibitor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1738-5B75-4FE3-BCEC-99F78EFB25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Dr. S. Ravichandran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3DAA6-D527-44CD-8219-1DE0EC86E6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4" grpId="0"/>
      <p:bldP spid="15" grpId="0"/>
      <p:bldP spid="30" grpId="0" animBg="1"/>
      <p:bldP spid="10" grpId="0"/>
      <p:bldP spid="32" grpId="0" animBg="1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4953000" cy="1143000"/>
          </a:xfrm>
        </p:spPr>
        <p:txBody>
          <a:bodyPr/>
          <a:lstStyle/>
          <a:p>
            <a:pPr algn="l" eaLnBrk="1" hangingPunct="1"/>
            <a:r>
              <a:rPr lang="en-US" altLang="en-US" sz="4000"/>
              <a:t>Molecular Modeling: </a:t>
            </a:r>
            <a:br>
              <a:rPr lang="en-US" altLang="en-US" sz="4000"/>
            </a:br>
            <a:r>
              <a:rPr lang="en-US" altLang="en-US" sz="4000"/>
              <a:t>Visualization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7510" y="1600200"/>
            <a:ext cx="4038600" cy="4525963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bg1"/>
                </a:solidFill>
              </a:rPr>
              <a:t>Visualization</a:t>
            </a:r>
          </a:p>
          <a:p>
            <a:pPr eaLnBrk="1" hangingPunct="1">
              <a:buFontTx/>
              <a:buNone/>
            </a:pPr>
            <a:endParaRPr lang="en-US" altLang="en-US" sz="2800" dirty="0">
              <a:solidFill>
                <a:schemeClr val="bg1"/>
              </a:solidFill>
            </a:endParaRPr>
          </a:p>
          <a:p>
            <a:pPr lvl="1" eaLnBrk="1" hangingPunct="1"/>
            <a:r>
              <a:rPr lang="en-US" altLang="en-US" sz="2400" dirty="0"/>
              <a:t>Free: </a:t>
            </a:r>
            <a:r>
              <a:rPr lang="en-US" altLang="en-US" sz="2400" dirty="0" err="1">
                <a:solidFill>
                  <a:schemeClr val="bg1"/>
                </a:solidFill>
              </a:rPr>
              <a:t>Spdbv</a:t>
            </a:r>
            <a:r>
              <a:rPr lang="en-US" altLang="en-US" sz="2400" dirty="0">
                <a:solidFill>
                  <a:schemeClr val="bg1"/>
                </a:solidFill>
              </a:rPr>
              <a:t>, Cn3D, </a:t>
            </a:r>
            <a:r>
              <a:rPr lang="en-US" altLang="en-US" sz="2400" dirty="0" err="1">
                <a:solidFill>
                  <a:schemeClr val="bg1"/>
                </a:solidFill>
              </a:rPr>
              <a:t>PyMol</a:t>
            </a:r>
            <a:r>
              <a:rPr lang="en-US" altLang="en-US" sz="2400" dirty="0">
                <a:solidFill>
                  <a:schemeClr val="bg1"/>
                </a:solidFill>
              </a:rPr>
              <a:t>, </a:t>
            </a:r>
            <a:r>
              <a:rPr lang="en-US" altLang="en-US" sz="2400" dirty="0" err="1">
                <a:solidFill>
                  <a:schemeClr val="bg1"/>
                </a:solidFill>
              </a:rPr>
              <a:t>DiscoveryStudio</a:t>
            </a:r>
            <a:r>
              <a:rPr lang="en-US" altLang="en-US" sz="2400" dirty="0">
                <a:solidFill>
                  <a:schemeClr val="bg1"/>
                </a:solidFill>
              </a:rPr>
              <a:t>, VMD and many more</a:t>
            </a:r>
            <a:r>
              <a:rPr lang="en-US" altLang="en-US" sz="2400" dirty="0"/>
              <a:t> </a:t>
            </a:r>
          </a:p>
          <a:p>
            <a:pPr lvl="1" eaLnBrk="1" hangingPunct="1">
              <a:buFontTx/>
              <a:buNone/>
            </a:pPr>
            <a:endParaRPr lang="en-US" altLang="en-US" sz="2400" dirty="0"/>
          </a:p>
          <a:p>
            <a:pPr lvl="1" eaLnBrk="1" hangingPunct="1"/>
            <a:r>
              <a:rPr lang="en-US" altLang="en-US" sz="2400" dirty="0">
                <a:solidFill>
                  <a:srgbClr val="00FF00"/>
                </a:solidFill>
              </a:rPr>
              <a:t>$$$$: </a:t>
            </a:r>
            <a:r>
              <a:rPr lang="en-US" altLang="en-US" sz="2400" dirty="0" err="1">
                <a:solidFill>
                  <a:srgbClr val="00FF00"/>
                </a:solidFill>
              </a:rPr>
              <a:t>Accelrys</a:t>
            </a:r>
            <a:r>
              <a:rPr lang="en-US" altLang="en-US" sz="2400" dirty="0">
                <a:solidFill>
                  <a:srgbClr val="00FF00"/>
                </a:solidFill>
              </a:rPr>
              <a:t>, Schrodinger and many more</a:t>
            </a:r>
          </a:p>
        </p:txBody>
      </p:sp>
      <p:pic>
        <p:nvPicPr>
          <p:cNvPr id="72708" name="Picture 1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286000"/>
            <a:ext cx="4038600" cy="3233738"/>
          </a:xfrm>
        </p:spPr>
      </p:pic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7680325" y="65897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2710" name="Text Box 7"/>
          <p:cNvSpPr txBox="1">
            <a:spLocks noChangeArrowheads="1"/>
          </p:cNvSpPr>
          <p:nvPr/>
        </p:nvSpPr>
        <p:spPr bwMode="auto">
          <a:xfrm>
            <a:off x="4876800" y="548640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  <a:latin typeface="Arial" pitchFamily="34" charset="0"/>
              </a:rPr>
              <a:t>R-</a:t>
            </a:r>
            <a:r>
              <a:rPr lang="en-US" altLang="en-US" sz="1200" dirty="0" err="1">
                <a:solidFill>
                  <a:schemeClr val="bg1"/>
                </a:solidFill>
                <a:latin typeface="Arial" pitchFamily="34" charset="0"/>
              </a:rPr>
              <a:t>Ifosfamide</a:t>
            </a:r>
            <a:r>
              <a:rPr lang="en-US" altLang="en-US" sz="1200" dirty="0">
                <a:solidFill>
                  <a:schemeClr val="bg1"/>
                </a:solidFill>
                <a:latin typeface="Arial" pitchFamily="34" charset="0"/>
              </a:rPr>
              <a:t> Discovery Studio </a:t>
            </a:r>
            <a:r>
              <a:rPr lang="en-US" altLang="en-US" sz="1200" dirty="0" err="1">
                <a:solidFill>
                  <a:schemeClr val="bg1"/>
                </a:solidFill>
                <a:latin typeface="Arial" pitchFamily="34" charset="0"/>
              </a:rPr>
              <a:t>ViewerPro</a:t>
            </a:r>
            <a:r>
              <a:rPr lang="en-US" altLang="en-US" sz="1200" dirty="0">
                <a:solidFill>
                  <a:schemeClr val="bg1"/>
                </a:solidFill>
                <a:latin typeface="Arial" pitchFamily="34" charset="0"/>
              </a:rPr>
              <a:t> 6.0</a:t>
            </a:r>
          </a:p>
        </p:txBody>
      </p:sp>
      <p:pic>
        <p:nvPicPr>
          <p:cNvPr id="7271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0"/>
            <a:ext cx="220503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2" name="Text Box 13"/>
          <p:cNvSpPr txBox="1">
            <a:spLocks noChangeArrowheads="1"/>
          </p:cNvSpPr>
          <p:nvPr/>
        </p:nvSpPr>
        <p:spPr bwMode="auto">
          <a:xfrm>
            <a:off x="7696200" y="22860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Arial" pitchFamily="34" charset="0"/>
              </a:rPr>
              <a:t>1ad5A:DeepView</a:t>
            </a:r>
          </a:p>
        </p:txBody>
      </p:sp>
      <p:pic>
        <p:nvPicPr>
          <p:cNvPr id="7271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18478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4" name="Text Box 15"/>
          <p:cNvSpPr txBox="1">
            <a:spLocks noChangeArrowheads="1"/>
          </p:cNvSpPr>
          <p:nvPr/>
        </p:nvSpPr>
        <p:spPr bwMode="auto">
          <a:xfrm>
            <a:off x="3505200" y="53340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  <a:latin typeface="Arial" pitchFamily="34" charset="0"/>
              </a:rPr>
              <a:t>Discovery Studio 1.6-a3b2 Receptor</a:t>
            </a:r>
          </a:p>
        </p:txBody>
      </p:sp>
      <p:sp>
        <p:nvSpPr>
          <p:cNvPr id="72715" name="Slide Number Placeholder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D7B2EA42-DFE8-4C69-8B85-868F4BBA5D0F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60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72716" name="Footer Placeholder 1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  <a:endParaRPr lang="en-US" altLang="en-US" sz="14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72717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D8DE54-5DE9-4830-A628-63FA297E3F9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Selected Static Properties of Macromolecules</a:t>
            </a:r>
          </a:p>
        </p:txBody>
      </p:sp>
      <p:sp>
        <p:nvSpPr>
          <p:cNvPr id="808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090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09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ED3D964-CD30-4F41-B3CA-CEF894FE72B2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09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CD732D1-5C35-46A9-9E3C-F2E538B83625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 Solvent Accessibility (SA)</a:t>
            </a:r>
          </a:p>
        </p:txBody>
      </p:sp>
      <p:sp>
        <p:nvSpPr>
          <p:cNvPr id="81923" name="Rectangle 6"/>
          <p:cNvSpPr>
            <a:spLocks noGrp="1" noChangeArrowheads="1" noTextEdit="1"/>
          </p:cNvSpPr>
          <p:nvPr>
            <p:ph type="clipArt" sz="half" idx="1"/>
          </p:nvPr>
        </p:nvSpPr>
        <p:spPr>
          <a:xfrm>
            <a:off x="381000" y="1447800"/>
            <a:ext cx="4038600" cy="4525963"/>
          </a:xfrm>
        </p:spPr>
      </p:sp>
      <p:sp>
        <p:nvSpPr>
          <p:cNvPr id="75779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SA</a:t>
            </a:r>
          </a:p>
          <a:p>
            <a:pPr lvl="1" eaLnBrk="1" hangingPunct="1"/>
            <a:r>
              <a:rPr lang="en-US" altLang="en-US" sz="2400"/>
              <a:t>SA help us to know what groups are on the surface-solvent exposed</a:t>
            </a:r>
          </a:p>
          <a:p>
            <a:pPr lvl="2" eaLnBrk="1" hangingPunct="1"/>
            <a:r>
              <a:rPr lang="en-US" altLang="en-US" sz="2000"/>
              <a:t>Can give hints on the possible interaction with     	ligands etc.   </a:t>
            </a:r>
          </a:p>
        </p:txBody>
      </p:sp>
      <p:pic>
        <p:nvPicPr>
          <p:cNvPr id="75781" name="Picture 5" descr="ConnolySAS"/>
          <p:cNvPicPr>
            <a:picLocks noChangeAspect="1" noChangeArrowheads="1"/>
          </p:cNvPicPr>
          <p:nvPr/>
        </p:nvPicPr>
        <p:blipFill>
          <a:blip r:embed="rId3">
            <a:lum bright="1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809875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DAFFB3-933F-43F9-B5AA-7669B05ED29C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192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192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F696CA-60F1-49C9-9A93-4DAA47417AE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algn="l" eaLnBrk="1" hangingPunct="1"/>
            <a:r>
              <a:rPr lang="en-US" altLang="en-US"/>
              <a:t>Molecular Surfaces</a:t>
            </a:r>
          </a:p>
        </p:txBody>
      </p:sp>
      <p:sp>
        <p:nvSpPr>
          <p:cNvPr id="339971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0574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           </a:t>
            </a:r>
            <a:r>
              <a:rPr lang="en-US" altLang="en-US" sz="1800" b="1">
                <a:solidFill>
                  <a:srgbClr val="FF9900"/>
                </a:solidFill>
                <a:latin typeface="Arial" pitchFamily="34" charset="0"/>
              </a:rPr>
              <a:t>O</a:t>
            </a:r>
            <a:r>
              <a:rPr lang="en-US" altLang="en-US" sz="1800" b="1">
                <a:solidFill>
                  <a:schemeClr val="accent1"/>
                </a:solidFill>
                <a:latin typeface="Arial" pitchFamily="34" charset="0"/>
              </a:rPr>
              <a:t>H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accent1"/>
                </a:solidFill>
                <a:latin typeface="Arial" pitchFamily="34" charset="0"/>
              </a:rPr>
              <a:t>H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   </a:t>
            </a:r>
            <a:r>
              <a:rPr lang="en-US" altLang="en-US" sz="1800" b="1">
                <a:solidFill>
                  <a:srgbClr val="FFFF00"/>
                </a:solidFill>
                <a:latin typeface="Arial" pitchFamily="34" charset="0"/>
              </a:rPr>
              <a:t>C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          </a:t>
            </a:r>
            <a:r>
              <a:rPr lang="en-US" altLang="en-US" sz="1800" b="1">
                <a:solidFill>
                  <a:srgbClr val="FF9900"/>
                </a:solidFill>
                <a:latin typeface="Arial" pitchFamily="34" charset="0"/>
              </a:rPr>
              <a:t>O</a:t>
            </a:r>
          </a:p>
        </p:txBody>
      </p:sp>
      <p:sp>
        <p:nvSpPr>
          <p:cNvPr id="339972" name="Oval 4"/>
          <p:cNvSpPr>
            <a:spLocks noChangeArrowheads="1"/>
          </p:cNvSpPr>
          <p:nvPr/>
        </p:nvSpPr>
        <p:spPr bwMode="auto">
          <a:xfrm>
            <a:off x="1219200" y="3505200"/>
            <a:ext cx="685800" cy="685800"/>
          </a:xfrm>
          <a:prstGeom prst="ellipse">
            <a:avLst/>
          </a:prstGeom>
          <a:solidFill>
            <a:schemeClr val="accent1">
              <a:alpha val="89803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9973" name="Oval 5"/>
          <p:cNvSpPr>
            <a:spLocks noChangeArrowheads="1"/>
          </p:cNvSpPr>
          <p:nvPr/>
        </p:nvSpPr>
        <p:spPr bwMode="auto">
          <a:xfrm>
            <a:off x="1600200" y="2895600"/>
            <a:ext cx="1066800" cy="914400"/>
          </a:xfrm>
          <a:prstGeom prst="ellipse">
            <a:avLst/>
          </a:prstGeom>
          <a:solidFill>
            <a:srgbClr val="FF6600">
              <a:alpha val="83136"/>
            </a:srgbClr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9974" name="Oval 6"/>
          <p:cNvSpPr>
            <a:spLocks noChangeArrowheads="1"/>
          </p:cNvSpPr>
          <p:nvPr/>
        </p:nvSpPr>
        <p:spPr bwMode="auto">
          <a:xfrm>
            <a:off x="2286000" y="2895600"/>
            <a:ext cx="685800" cy="685800"/>
          </a:xfrm>
          <a:prstGeom prst="ellipse">
            <a:avLst/>
          </a:prstGeom>
          <a:solidFill>
            <a:schemeClr val="accent1">
              <a:alpha val="76862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9975" name="Oval 7"/>
          <p:cNvSpPr>
            <a:spLocks noChangeArrowheads="1"/>
          </p:cNvSpPr>
          <p:nvPr/>
        </p:nvSpPr>
        <p:spPr bwMode="auto">
          <a:xfrm>
            <a:off x="1828800" y="3581400"/>
            <a:ext cx="1066800" cy="914400"/>
          </a:xfrm>
          <a:prstGeom prst="ellipse">
            <a:avLst/>
          </a:prstGeom>
          <a:solidFill>
            <a:srgbClr val="FF6600">
              <a:alpha val="83136"/>
            </a:srgbClr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9976" name="Oval 8"/>
          <p:cNvSpPr>
            <a:spLocks noChangeArrowheads="1"/>
          </p:cNvSpPr>
          <p:nvPr/>
        </p:nvSpPr>
        <p:spPr bwMode="auto">
          <a:xfrm>
            <a:off x="1447800" y="3200400"/>
            <a:ext cx="1219200" cy="1143000"/>
          </a:xfrm>
          <a:prstGeom prst="ellipse">
            <a:avLst/>
          </a:prstGeom>
          <a:solidFill>
            <a:srgbClr val="FFFF00">
              <a:alpha val="23921"/>
            </a:srgbClr>
          </a:solidFill>
          <a:ln w="19050" algn="ctr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14400" y="1600200"/>
            <a:ext cx="609600" cy="609600"/>
            <a:chOff x="576" y="1008"/>
            <a:chExt cx="384" cy="384"/>
          </a:xfrm>
        </p:grpSpPr>
        <p:sp>
          <p:nvSpPr>
            <p:cNvPr id="82970" name="Line 10"/>
            <p:cNvSpPr>
              <a:spLocks noChangeShapeType="1"/>
            </p:cNvSpPr>
            <p:nvPr/>
          </p:nvSpPr>
          <p:spPr bwMode="auto">
            <a:xfrm>
              <a:off x="576" y="120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1" name="Line 11"/>
            <p:cNvSpPr>
              <a:spLocks noChangeShapeType="1"/>
            </p:cNvSpPr>
            <p:nvPr/>
          </p:nvSpPr>
          <p:spPr bwMode="auto">
            <a:xfrm flipV="1">
              <a:off x="816" y="100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2" name="Line 12"/>
            <p:cNvSpPr>
              <a:spLocks noChangeShapeType="1"/>
            </p:cNvSpPr>
            <p:nvPr/>
          </p:nvSpPr>
          <p:spPr bwMode="auto">
            <a:xfrm>
              <a:off x="768" y="1248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3" name="Line 13"/>
            <p:cNvSpPr>
              <a:spLocks noChangeShapeType="1"/>
            </p:cNvSpPr>
            <p:nvPr/>
          </p:nvSpPr>
          <p:spPr bwMode="auto">
            <a:xfrm>
              <a:off x="816" y="120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9982" name="Line 14"/>
          <p:cNvSpPr>
            <a:spLocks noChangeShapeType="1"/>
          </p:cNvSpPr>
          <p:nvPr/>
        </p:nvSpPr>
        <p:spPr bwMode="auto">
          <a:xfrm flipH="1">
            <a:off x="2057400" y="4343400"/>
            <a:ext cx="381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983" name="Text Box 15"/>
          <p:cNvSpPr txBox="1">
            <a:spLocks noChangeArrowheads="1"/>
          </p:cNvSpPr>
          <p:nvPr/>
        </p:nvSpPr>
        <p:spPr bwMode="auto">
          <a:xfrm>
            <a:off x="381000" y="4495800"/>
            <a:ext cx="228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  <a:latin typeface="Arial" pitchFamily="34" charset="0"/>
              </a:rPr>
              <a:t>Van der Waals radius of Oxygen</a:t>
            </a:r>
          </a:p>
        </p:txBody>
      </p:sp>
      <p:sp>
        <p:nvSpPr>
          <p:cNvPr id="339984" name="Oval 16"/>
          <p:cNvSpPr>
            <a:spLocks noChangeArrowheads="1"/>
          </p:cNvSpPr>
          <p:nvPr/>
        </p:nvSpPr>
        <p:spPr bwMode="auto">
          <a:xfrm>
            <a:off x="6400800" y="1371600"/>
            <a:ext cx="609600" cy="5334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800">
                <a:solidFill>
                  <a:schemeClr val="tx1"/>
                </a:solidFill>
                <a:latin typeface="Arial" pitchFamily="34" charset="0"/>
              </a:rPr>
              <a:t>o</a:t>
            </a:r>
          </a:p>
        </p:txBody>
      </p:sp>
      <p:sp>
        <p:nvSpPr>
          <p:cNvPr id="82957" name="Text Box 17"/>
          <p:cNvSpPr txBox="1">
            <a:spLocks noChangeArrowheads="1"/>
          </p:cNvSpPr>
          <p:nvPr/>
        </p:nvSpPr>
        <p:spPr bwMode="auto">
          <a:xfrm>
            <a:off x="4114800" y="2209800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Char char="•"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39986" name="Picture 18" descr="s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31623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987" name="Picture 19" descr="drawnsu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1790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988" name="Picture 20" descr="drawnsu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1790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89" name="Text Box 21"/>
          <p:cNvSpPr txBox="1">
            <a:spLocks noChangeArrowheads="1"/>
          </p:cNvSpPr>
          <p:nvPr/>
        </p:nvSpPr>
        <p:spPr bwMode="auto">
          <a:xfrm>
            <a:off x="2209800" y="4876800"/>
            <a:ext cx="228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  <a:latin typeface="Arial" pitchFamily="34" charset="0"/>
              </a:rPr>
              <a:t>Van der Waals Surface</a:t>
            </a:r>
          </a:p>
        </p:txBody>
      </p:sp>
      <p:sp>
        <p:nvSpPr>
          <p:cNvPr id="339990" name="Line 22"/>
          <p:cNvSpPr>
            <a:spLocks noChangeShapeType="1"/>
          </p:cNvSpPr>
          <p:nvPr/>
        </p:nvSpPr>
        <p:spPr bwMode="auto">
          <a:xfrm>
            <a:off x="2743200" y="4495800"/>
            <a:ext cx="228600" cy="3810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991" name="Line 23"/>
          <p:cNvSpPr>
            <a:spLocks noChangeShapeType="1"/>
          </p:cNvSpPr>
          <p:nvPr/>
        </p:nvSpPr>
        <p:spPr bwMode="auto">
          <a:xfrm>
            <a:off x="6629400" y="5715000"/>
            <a:ext cx="0" cy="3810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992" name="Text Box 24"/>
          <p:cNvSpPr txBox="1">
            <a:spLocks noChangeArrowheads="1"/>
          </p:cNvSpPr>
          <p:nvPr/>
        </p:nvSpPr>
        <p:spPr bwMode="auto">
          <a:xfrm>
            <a:off x="5867400" y="598805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Solvent Accessible (Connolly) Surface</a:t>
            </a:r>
          </a:p>
        </p:txBody>
      </p:sp>
      <p:sp>
        <p:nvSpPr>
          <p:cNvPr id="339993" name="Line 25"/>
          <p:cNvSpPr>
            <a:spLocks noChangeShapeType="1"/>
          </p:cNvSpPr>
          <p:nvPr/>
        </p:nvSpPr>
        <p:spPr bwMode="auto">
          <a:xfrm>
            <a:off x="7086600" y="1600200"/>
            <a:ext cx="304800" cy="457200"/>
          </a:xfrm>
          <a:prstGeom prst="line">
            <a:avLst/>
          </a:prstGeom>
          <a:noFill/>
          <a:ln w="34925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994" name="Text Box 26"/>
          <p:cNvSpPr txBox="1">
            <a:spLocks noChangeArrowheads="1"/>
          </p:cNvSpPr>
          <p:nvPr/>
        </p:nvSpPr>
        <p:spPr bwMode="auto">
          <a:xfrm>
            <a:off x="6934200" y="1981200"/>
            <a:ext cx="990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66"/>
                </a:solidFill>
                <a:latin typeface="Arial" pitchFamily="34" charset="0"/>
              </a:rPr>
              <a:t>Probe Solvent Sphere</a:t>
            </a:r>
          </a:p>
        </p:txBody>
      </p:sp>
      <p:sp>
        <p:nvSpPr>
          <p:cNvPr id="82967" name="Slide Number Placeholder 2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CD650347-4BCD-43DC-B7D8-4BEF4B688D41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63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2968" name="Footer Placeholder 2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296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AB73AA-4EEA-4A1E-BB4F-FC2BBF94B25A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3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33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7" dur="500"/>
                                        <p:tgtEl>
                                          <p:spTgt spid="339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33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C -0.00277 -0.01458 -0.0059 -0.03009 -0.01388 -0.04074 C -0.01649 -0.05139 -0.02309 -0.06481 -0.02777 -0.07407 C -0.02864 -0.07592 -0.02881 -0.0794 -0.03055 -0.07963 C -0.03472 -0.08032 -0.03888 -0.08078 -0.04305 -0.08148 C -0.06215 -0.09421 -0.06875 -0.09467 -0.09166 -0.09629 C -0.10017 -0.10393 -0.10173 -0.10162 -0.11388 -0.1 C -0.13194 -0.0919 -0.12309 -0.09282 -0.15138 -0.09074 C -0.15868 -0.0875 -0.15434 -0.09004 -0.16388 -0.08148 C -0.171 -0.07523 -0.17968 -0.07523 -0.18611 -0.06666 C -0.19548 -0.05416 -0.19079 -0.05717 -0.19861 -0.0537 C -0.20347 -0.04884 -0.20746 -0.04328 -0.2125 -0.03889 C -0.21284 -0.03565 -0.21336 -0.02477 -0.21527 -0.02037 C -0.22343 -0.00092 -0.23541 0.01505 -0.24444 0.03334 C -0.24687 0.04607 -0.24982 0.05741 -0.25138 0.07037 C -0.25086 0.08218 -0.25052 0.09375 -0.25 0.10556 C -0.24895 0.12732 -0.25104 0.13611 -0.23888 0.14815 C -0.23802 0.1507 -0.2375 0.15371 -0.23611 0.15556 C -0.23281 0.15972 -0.225 0.16667 -0.225 0.16667 C -0.22291 0.17523 -0.22013 0.17523 -0.21388 0.17778 C -0.20329 0.18195 -0.19427 0.18843 -0.18333 0.19074 C -0.17552 0.19861 -0.1651 0.20787 -0.15555 0.21111 C -0.14444 0.21482 -0.14201 0.21435 -0.13194 0.22037 C -0.12534 0.22431 -0.11805 0.2257 -0.11111 0.22778 C -0.10746 0.22894 -0.1 0.23148 -0.1 0.23148 C -0.09861 0.23264 -0.09756 0.23496 -0.09583 0.23519 C -0.0901 0.23588 -0.05607 0.22986 -0.05277 0.22963 C -0.04531 0.21968 -0.03836 0.20926 -0.03055 0.2 C -0.02899 0.19815 -0.02656 0.19815 -0.025 0.1963 C -0.02378 0.19491 -0.02361 0.19213 -0.02222 0.19074 C -0.01979 0.1882 -0.01649 0.1875 -0.01388 0.18519 C -0.00763 0.16459 -0.01076 0.14306 -0.00555 0.12222 C -0.00607 0.11852 -0.0059 0.11459 -0.00694 0.11111 C -0.00816 0.10695 -0.0125 0.1 -0.0125 0.1 C -0.01197 0.08519 -0.01128 0.04422 -0.00555 0.02593 C -0.00034 0.00949 0.00296 0.01922 -1.11111E-6 -3.7037E-6 Z " pathEditMode="relative" ptsTypes="ffffffffffffffffffffffffffffffffffff">
                                      <p:cBhvr>
                                        <p:cTn id="93" dur="2000" fill="hold"/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33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3" dur="500"/>
                                        <p:tgtEl>
                                          <p:spTgt spid="33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500"/>
                                        <p:tgtEl>
                                          <p:spTgt spid="3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1" grpId="0"/>
      <p:bldP spid="339972" grpId="0" animBg="1"/>
      <p:bldP spid="339973" grpId="0" animBg="1"/>
      <p:bldP spid="339974" grpId="0" animBg="1"/>
      <p:bldP spid="339975" grpId="0" animBg="1"/>
      <p:bldP spid="339976" grpId="0" animBg="1"/>
      <p:bldP spid="339982" grpId="0" animBg="1"/>
      <p:bldP spid="339982" grpId="1" animBg="1"/>
      <p:bldP spid="339983" grpId="0" build="allAtOnce"/>
      <p:bldP spid="339983" grpId="1" build="allAtOnce"/>
      <p:bldP spid="339984" grpId="0" animBg="1"/>
      <p:bldP spid="339984" grpId="1" animBg="1"/>
      <p:bldP spid="339989" grpId="0" build="allAtOnce"/>
      <p:bldP spid="339990" grpId="0" animBg="1"/>
      <p:bldP spid="339991" grpId="0" animBg="1"/>
      <p:bldP spid="339992" grpId="0"/>
      <p:bldP spid="339993" grpId="0" animBg="1"/>
      <p:bldP spid="33999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Molecular Surface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828800" y="5410200"/>
            <a:ext cx="632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Lysozyme, Hydrophilic red, hydrophobic blue, InsightII, subsets are created using Engleman-Steitz algorithm</a:t>
            </a:r>
          </a:p>
        </p:txBody>
      </p:sp>
      <p:pic>
        <p:nvPicPr>
          <p:cNvPr id="342021" name="Picture 5" descr="HYDROPHOB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97192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2022" name="Picture 6" descr="EngSteitzHydro"/>
          <p:cNvPicPr>
            <a:picLocks noChangeAspect="1" noChangeArrowheads="1"/>
          </p:cNvPicPr>
          <p:nvPr/>
        </p:nvPicPr>
        <p:blipFill>
          <a:blip r:embed="rId4">
            <a:lum bright="26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62200"/>
            <a:ext cx="21050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23" name="Text Box 7"/>
          <p:cNvSpPr txBox="1">
            <a:spLocks noChangeArrowheads="1"/>
          </p:cNvSpPr>
          <p:nvPr/>
        </p:nvSpPr>
        <p:spPr bwMode="auto">
          <a:xfrm>
            <a:off x="4572000" y="1143000"/>
            <a:ext cx="3048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Hydrophobic residues on the Connolly surface of the protein for some reason! Protein-Protein Interactions</a:t>
            </a:r>
          </a:p>
        </p:txBody>
      </p:sp>
      <p:sp>
        <p:nvSpPr>
          <p:cNvPr id="83976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4729EA74-8CF9-4904-A6B5-017D627432AF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64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3977" name="Footer Placeholder 9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397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028460-6372-4489-A06C-CD98C577AA6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2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Solvent Accessibility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altLang="en-US"/>
              <a:t>Goal is to identify binding interface</a:t>
            </a:r>
          </a:p>
        </p:txBody>
      </p:sp>
      <p:sp>
        <p:nvSpPr>
          <p:cNvPr id="84996" name="Freeform 7"/>
          <p:cNvSpPr>
            <a:spLocks/>
          </p:cNvSpPr>
          <p:nvPr/>
        </p:nvSpPr>
        <p:spPr bwMode="auto">
          <a:xfrm>
            <a:off x="2362200" y="2895600"/>
            <a:ext cx="3179763" cy="2619375"/>
          </a:xfrm>
          <a:custGeom>
            <a:avLst/>
            <a:gdLst>
              <a:gd name="T0" fmla="*/ 1186184 w 3179299"/>
              <a:gd name="T1" fmla="*/ 58031 h 2619836"/>
              <a:gd name="T2" fmla="*/ 734302 w 3179299"/>
              <a:gd name="T3" fmla="*/ 30026 h 2619836"/>
              <a:gd name="T4" fmla="*/ 593090 w 3179299"/>
              <a:gd name="T5" fmla="*/ 100026 h 2619836"/>
              <a:gd name="T6" fmla="*/ 466002 w 3179299"/>
              <a:gd name="T7" fmla="*/ 212073 h 2619836"/>
              <a:gd name="T8" fmla="*/ 353026 w 3179299"/>
              <a:gd name="T9" fmla="*/ 310080 h 2619836"/>
              <a:gd name="T10" fmla="*/ 254181 w 3179299"/>
              <a:gd name="T11" fmla="*/ 408112 h 2619836"/>
              <a:gd name="T12" fmla="*/ 155343 w 3179299"/>
              <a:gd name="T13" fmla="*/ 548141 h 2619836"/>
              <a:gd name="T14" fmla="*/ 98838 w 3179299"/>
              <a:gd name="T15" fmla="*/ 688184 h 2619836"/>
              <a:gd name="T16" fmla="*/ 56479 w 3179299"/>
              <a:gd name="T17" fmla="*/ 772205 h 2619836"/>
              <a:gd name="T18" fmla="*/ 0 w 3179299"/>
              <a:gd name="T19" fmla="*/ 1094283 h 2619836"/>
              <a:gd name="T20" fmla="*/ 42359 w 3179299"/>
              <a:gd name="T21" fmla="*/ 1598406 h 2619836"/>
              <a:gd name="T22" fmla="*/ 127099 w 3179299"/>
              <a:gd name="T23" fmla="*/ 1766449 h 2619836"/>
              <a:gd name="T24" fmla="*/ 197702 w 3179299"/>
              <a:gd name="T25" fmla="*/ 1864473 h 2619836"/>
              <a:gd name="T26" fmla="*/ 254181 w 3179299"/>
              <a:gd name="T27" fmla="*/ 1948492 h 2619836"/>
              <a:gd name="T28" fmla="*/ 423643 w 3179299"/>
              <a:gd name="T29" fmla="*/ 2116532 h 2619836"/>
              <a:gd name="T30" fmla="*/ 522481 w 3179299"/>
              <a:gd name="T31" fmla="*/ 2200552 h 2619836"/>
              <a:gd name="T32" fmla="*/ 635459 w 3179299"/>
              <a:gd name="T33" fmla="*/ 2270570 h 2619836"/>
              <a:gd name="T34" fmla="*/ 790781 w 3179299"/>
              <a:gd name="T35" fmla="*/ 2368597 h 2619836"/>
              <a:gd name="T36" fmla="*/ 1002602 w 3179299"/>
              <a:gd name="T37" fmla="*/ 2466620 h 2619836"/>
              <a:gd name="T38" fmla="*/ 1214424 w 3179299"/>
              <a:gd name="T39" fmla="*/ 2550640 h 2619836"/>
              <a:gd name="T40" fmla="*/ 1341520 w 3179299"/>
              <a:gd name="T41" fmla="*/ 2592653 h 2619836"/>
              <a:gd name="T42" fmla="*/ 1638062 w 3179299"/>
              <a:gd name="T43" fmla="*/ 2592653 h 2619836"/>
              <a:gd name="T44" fmla="*/ 1736905 w 3179299"/>
              <a:gd name="T45" fmla="*/ 2410606 h 2619836"/>
              <a:gd name="T46" fmla="*/ 1849880 w 3179299"/>
              <a:gd name="T47" fmla="*/ 2228561 h 2619836"/>
              <a:gd name="T48" fmla="*/ 1948725 w 3179299"/>
              <a:gd name="T49" fmla="*/ 2186555 h 2619836"/>
              <a:gd name="T50" fmla="*/ 2019332 w 3179299"/>
              <a:gd name="T51" fmla="*/ 1892479 h 2619836"/>
              <a:gd name="T52" fmla="*/ 1962846 w 3179299"/>
              <a:gd name="T53" fmla="*/ 1822461 h 2619836"/>
              <a:gd name="T54" fmla="*/ 2160541 w 3179299"/>
              <a:gd name="T55" fmla="*/ 1822461 h 2619836"/>
              <a:gd name="T56" fmla="*/ 2344121 w 3179299"/>
              <a:gd name="T57" fmla="*/ 1892479 h 2619836"/>
              <a:gd name="T58" fmla="*/ 2513573 w 3179299"/>
              <a:gd name="T59" fmla="*/ 1976499 h 2619836"/>
              <a:gd name="T60" fmla="*/ 2640659 w 3179299"/>
              <a:gd name="T61" fmla="*/ 2032512 h 2619836"/>
              <a:gd name="T62" fmla="*/ 2965451 w 3179299"/>
              <a:gd name="T63" fmla="*/ 1962495 h 2619836"/>
              <a:gd name="T64" fmla="*/ 3050177 w 3179299"/>
              <a:gd name="T65" fmla="*/ 1892479 h 2619836"/>
              <a:gd name="T66" fmla="*/ 3134901 w 3179299"/>
              <a:gd name="T67" fmla="*/ 1752444 h 2619836"/>
              <a:gd name="T68" fmla="*/ 3177266 w 3179299"/>
              <a:gd name="T69" fmla="*/ 1654421 h 2619836"/>
              <a:gd name="T70" fmla="*/ 3163143 w 3179299"/>
              <a:gd name="T71" fmla="*/ 1528390 h 2619836"/>
              <a:gd name="T72" fmla="*/ 3007814 w 3179299"/>
              <a:gd name="T73" fmla="*/ 1402358 h 2619836"/>
              <a:gd name="T74" fmla="*/ 2937207 w 3179299"/>
              <a:gd name="T75" fmla="*/ 1360349 h 2619836"/>
              <a:gd name="T76" fmla="*/ 2796000 w 3179299"/>
              <a:gd name="T77" fmla="*/ 1304334 h 2619836"/>
              <a:gd name="T78" fmla="*/ 2711268 w 3179299"/>
              <a:gd name="T79" fmla="*/ 1262324 h 2619836"/>
              <a:gd name="T80" fmla="*/ 2640659 w 3179299"/>
              <a:gd name="T81" fmla="*/ 1206310 h 2619836"/>
              <a:gd name="T82" fmla="*/ 2527692 w 3179299"/>
              <a:gd name="T83" fmla="*/ 1122288 h 2619836"/>
              <a:gd name="T84" fmla="*/ 2315880 w 3179299"/>
              <a:gd name="T85" fmla="*/ 940241 h 2619836"/>
              <a:gd name="T86" fmla="*/ 2217028 w 3179299"/>
              <a:gd name="T87" fmla="*/ 842219 h 2619836"/>
              <a:gd name="T88" fmla="*/ 2160541 w 3179299"/>
              <a:gd name="T89" fmla="*/ 758195 h 2619836"/>
              <a:gd name="T90" fmla="*/ 2005211 w 3179299"/>
              <a:gd name="T91" fmla="*/ 632168 h 2619836"/>
              <a:gd name="T92" fmla="*/ 1892242 w 3179299"/>
              <a:gd name="T93" fmla="*/ 520133 h 2619836"/>
              <a:gd name="T94" fmla="*/ 1793394 w 3179299"/>
              <a:gd name="T95" fmla="*/ 436117 h 2619836"/>
              <a:gd name="T96" fmla="*/ 1694545 w 3179299"/>
              <a:gd name="T97" fmla="*/ 352101 h 2619836"/>
              <a:gd name="T98" fmla="*/ 1553333 w 3179299"/>
              <a:gd name="T99" fmla="*/ 254069 h 2619836"/>
              <a:gd name="T100" fmla="*/ 1299150 w 3179299"/>
              <a:gd name="T101" fmla="*/ 198058 h 2619836"/>
              <a:gd name="T102" fmla="*/ 1242664 w 3179299"/>
              <a:gd name="T103" fmla="*/ 72021 h 26198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179299"/>
              <a:gd name="T157" fmla="*/ 0 h 2619836"/>
              <a:gd name="T158" fmla="*/ 3179299 w 3179299"/>
              <a:gd name="T159" fmla="*/ 2619836 h 26198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179299" h="2619836">
                <a:moveTo>
                  <a:pt x="1237957" y="72359"/>
                </a:moveTo>
                <a:cubicBezTo>
                  <a:pt x="1221545" y="58291"/>
                  <a:pt x="1199457" y="65907"/>
                  <a:pt x="1181686" y="58291"/>
                </a:cubicBezTo>
                <a:cubicBezTo>
                  <a:pt x="1045674" y="0"/>
                  <a:pt x="1244764" y="56477"/>
                  <a:pt x="1083213" y="16088"/>
                </a:cubicBezTo>
                <a:cubicBezTo>
                  <a:pt x="965982" y="20777"/>
                  <a:pt x="848177" y="17657"/>
                  <a:pt x="731520" y="30156"/>
                </a:cubicBezTo>
                <a:cubicBezTo>
                  <a:pt x="714709" y="31957"/>
                  <a:pt x="703997" y="49903"/>
                  <a:pt x="689317" y="58291"/>
                </a:cubicBezTo>
                <a:cubicBezTo>
                  <a:pt x="640640" y="86107"/>
                  <a:pt x="638193" y="84711"/>
                  <a:pt x="590843" y="100494"/>
                </a:cubicBezTo>
                <a:cubicBezTo>
                  <a:pt x="501445" y="189894"/>
                  <a:pt x="600637" y="94679"/>
                  <a:pt x="492370" y="184901"/>
                </a:cubicBezTo>
                <a:cubicBezTo>
                  <a:pt x="482181" y="193392"/>
                  <a:pt x="475027" y="205327"/>
                  <a:pt x="464234" y="213036"/>
                </a:cubicBezTo>
                <a:cubicBezTo>
                  <a:pt x="441984" y="228928"/>
                  <a:pt x="417342" y="241171"/>
                  <a:pt x="393896" y="255239"/>
                </a:cubicBezTo>
                <a:cubicBezTo>
                  <a:pt x="379828" y="273996"/>
                  <a:pt x="365321" y="292431"/>
                  <a:pt x="351693" y="311510"/>
                </a:cubicBezTo>
                <a:cubicBezTo>
                  <a:pt x="341866" y="325268"/>
                  <a:pt x="335512" y="341758"/>
                  <a:pt x="323557" y="353713"/>
                </a:cubicBezTo>
                <a:cubicBezTo>
                  <a:pt x="268181" y="409088"/>
                  <a:pt x="294986" y="354295"/>
                  <a:pt x="253219" y="409984"/>
                </a:cubicBezTo>
                <a:cubicBezTo>
                  <a:pt x="232930" y="437036"/>
                  <a:pt x="217237" y="467338"/>
                  <a:pt x="196948" y="494390"/>
                </a:cubicBezTo>
                <a:lnTo>
                  <a:pt x="154745" y="550661"/>
                </a:lnTo>
                <a:cubicBezTo>
                  <a:pt x="125466" y="667773"/>
                  <a:pt x="161117" y="551982"/>
                  <a:pt x="112542" y="649134"/>
                </a:cubicBezTo>
                <a:cubicBezTo>
                  <a:pt x="105910" y="662397"/>
                  <a:pt x="105106" y="678075"/>
                  <a:pt x="98474" y="691338"/>
                </a:cubicBezTo>
                <a:cubicBezTo>
                  <a:pt x="90913" y="706460"/>
                  <a:pt x="77900" y="718419"/>
                  <a:pt x="70339" y="733541"/>
                </a:cubicBezTo>
                <a:cubicBezTo>
                  <a:pt x="63707" y="746804"/>
                  <a:pt x="62112" y="762114"/>
                  <a:pt x="56271" y="775744"/>
                </a:cubicBezTo>
                <a:cubicBezTo>
                  <a:pt x="48010" y="795019"/>
                  <a:pt x="37514" y="813257"/>
                  <a:pt x="28136" y="832014"/>
                </a:cubicBezTo>
                <a:cubicBezTo>
                  <a:pt x="25347" y="857116"/>
                  <a:pt x="0" y="1081009"/>
                  <a:pt x="0" y="1099301"/>
                </a:cubicBezTo>
                <a:cubicBezTo>
                  <a:pt x="0" y="1235369"/>
                  <a:pt x="2768" y="1371666"/>
                  <a:pt x="14068" y="1507264"/>
                </a:cubicBezTo>
                <a:cubicBezTo>
                  <a:pt x="16903" y="1541284"/>
                  <a:pt x="33923" y="1572619"/>
                  <a:pt x="42203" y="1605738"/>
                </a:cubicBezTo>
                <a:cubicBezTo>
                  <a:pt x="48002" y="1628934"/>
                  <a:pt x="47875" y="1653688"/>
                  <a:pt x="56271" y="1676076"/>
                </a:cubicBezTo>
                <a:cubicBezTo>
                  <a:pt x="61665" y="1690460"/>
                  <a:pt x="123834" y="1770386"/>
                  <a:pt x="126610" y="1774550"/>
                </a:cubicBezTo>
                <a:cubicBezTo>
                  <a:pt x="141777" y="1797300"/>
                  <a:pt x="152921" y="1822638"/>
                  <a:pt x="168813" y="1844888"/>
                </a:cubicBezTo>
                <a:cubicBezTo>
                  <a:pt x="176522" y="1855681"/>
                  <a:pt x="189591" y="1861988"/>
                  <a:pt x="196948" y="1873024"/>
                </a:cubicBezTo>
                <a:cubicBezTo>
                  <a:pt x="208580" y="1890473"/>
                  <a:pt x="213451" y="1911845"/>
                  <a:pt x="225083" y="1929294"/>
                </a:cubicBezTo>
                <a:cubicBezTo>
                  <a:pt x="232440" y="1940330"/>
                  <a:pt x="244728" y="1947241"/>
                  <a:pt x="253219" y="1957430"/>
                </a:cubicBezTo>
                <a:cubicBezTo>
                  <a:pt x="298623" y="2011915"/>
                  <a:pt x="313925" y="2054172"/>
                  <a:pt x="379828" y="2098107"/>
                </a:cubicBezTo>
                <a:cubicBezTo>
                  <a:pt x="393896" y="2107485"/>
                  <a:pt x="408829" y="2115680"/>
                  <a:pt x="422031" y="2126242"/>
                </a:cubicBezTo>
                <a:cubicBezTo>
                  <a:pt x="477204" y="2170381"/>
                  <a:pt x="419077" y="2144016"/>
                  <a:pt x="492370" y="2168445"/>
                </a:cubicBezTo>
                <a:cubicBezTo>
                  <a:pt x="501748" y="2182513"/>
                  <a:pt x="507517" y="2199824"/>
                  <a:pt x="520505" y="2210648"/>
                </a:cubicBezTo>
                <a:cubicBezTo>
                  <a:pt x="536615" y="2224073"/>
                  <a:pt x="558993" y="2227669"/>
                  <a:pt x="576776" y="2238784"/>
                </a:cubicBezTo>
                <a:cubicBezTo>
                  <a:pt x="596658" y="2251210"/>
                  <a:pt x="615244" y="2265729"/>
                  <a:pt x="633046" y="2280987"/>
                </a:cubicBezTo>
                <a:cubicBezTo>
                  <a:pt x="648151" y="2293934"/>
                  <a:pt x="658465" y="2312509"/>
                  <a:pt x="675250" y="2323190"/>
                </a:cubicBezTo>
                <a:cubicBezTo>
                  <a:pt x="710635" y="2345707"/>
                  <a:pt x="750277" y="2360704"/>
                  <a:pt x="787791" y="2379461"/>
                </a:cubicBezTo>
                <a:cubicBezTo>
                  <a:pt x="866641" y="2418886"/>
                  <a:pt x="824599" y="2399811"/>
                  <a:pt x="914400" y="2435731"/>
                </a:cubicBezTo>
                <a:cubicBezTo>
                  <a:pt x="965694" y="2487025"/>
                  <a:pt x="915840" y="2446822"/>
                  <a:pt x="998806" y="2477934"/>
                </a:cubicBezTo>
                <a:cubicBezTo>
                  <a:pt x="1208590" y="2556603"/>
                  <a:pt x="909144" y="2462366"/>
                  <a:pt x="1111348" y="2520138"/>
                </a:cubicBezTo>
                <a:cubicBezTo>
                  <a:pt x="1190602" y="2542782"/>
                  <a:pt x="1116026" y="2524822"/>
                  <a:pt x="1209822" y="2562341"/>
                </a:cubicBezTo>
                <a:cubicBezTo>
                  <a:pt x="1237358" y="2573355"/>
                  <a:pt x="1266093" y="2581098"/>
                  <a:pt x="1294228" y="2590476"/>
                </a:cubicBezTo>
                <a:cubicBezTo>
                  <a:pt x="1308296" y="2595165"/>
                  <a:pt x="1321804" y="2602106"/>
                  <a:pt x="1336431" y="2604544"/>
                </a:cubicBezTo>
                <a:lnTo>
                  <a:pt x="1420837" y="2618611"/>
                </a:lnTo>
                <a:cubicBezTo>
                  <a:pt x="1491176" y="2613922"/>
                  <a:pt x="1563037" y="2619836"/>
                  <a:pt x="1631853" y="2604544"/>
                </a:cubicBezTo>
                <a:cubicBezTo>
                  <a:pt x="1651274" y="2600228"/>
                  <a:pt x="1662493" y="2578530"/>
                  <a:pt x="1674056" y="2562341"/>
                </a:cubicBezTo>
                <a:cubicBezTo>
                  <a:pt x="1696445" y="2530996"/>
                  <a:pt x="1722442" y="2453201"/>
                  <a:pt x="1730326" y="2421664"/>
                </a:cubicBezTo>
                <a:cubicBezTo>
                  <a:pt x="1745713" y="2360118"/>
                  <a:pt x="1739834" y="2366340"/>
                  <a:pt x="1772530" y="2309122"/>
                </a:cubicBezTo>
                <a:cubicBezTo>
                  <a:pt x="1792808" y="2273635"/>
                  <a:pt x="1803832" y="2255513"/>
                  <a:pt x="1842868" y="2238784"/>
                </a:cubicBezTo>
                <a:cubicBezTo>
                  <a:pt x="1860639" y="2231168"/>
                  <a:pt x="1880382" y="2229405"/>
                  <a:pt x="1899139" y="2224716"/>
                </a:cubicBezTo>
                <a:cubicBezTo>
                  <a:pt x="1913207" y="2215338"/>
                  <a:pt x="1928505" y="2207584"/>
                  <a:pt x="1941342" y="2196581"/>
                </a:cubicBezTo>
                <a:cubicBezTo>
                  <a:pt x="1961482" y="2179318"/>
                  <a:pt x="1997613" y="2140310"/>
                  <a:pt x="1997613" y="2140310"/>
                </a:cubicBezTo>
                <a:cubicBezTo>
                  <a:pt x="2044441" y="2046653"/>
                  <a:pt x="2052574" y="2054512"/>
                  <a:pt x="2011680" y="1901159"/>
                </a:cubicBezTo>
                <a:cubicBezTo>
                  <a:pt x="2007324" y="1884823"/>
                  <a:pt x="1983545" y="1882402"/>
                  <a:pt x="1969477" y="1873024"/>
                </a:cubicBezTo>
                <a:cubicBezTo>
                  <a:pt x="1964788" y="1858956"/>
                  <a:pt x="1948778" y="1844084"/>
                  <a:pt x="1955410" y="1830821"/>
                </a:cubicBezTo>
                <a:cubicBezTo>
                  <a:pt x="1962042" y="1817558"/>
                  <a:pt x="1982784" y="1816753"/>
                  <a:pt x="1997613" y="1816753"/>
                </a:cubicBezTo>
                <a:cubicBezTo>
                  <a:pt x="2049407" y="1816753"/>
                  <a:pt x="2100776" y="1826132"/>
                  <a:pt x="2152357" y="1830821"/>
                </a:cubicBezTo>
                <a:cubicBezTo>
                  <a:pt x="2180492" y="1840199"/>
                  <a:pt x="2212087" y="1842505"/>
                  <a:pt x="2236763" y="1858956"/>
                </a:cubicBezTo>
                <a:cubicBezTo>
                  <a:pt x="2295053" y="1897816"/>
                  <a:pt x="2262564" y="1882990"/>
                  <a:pt x="2335237" y="1901159"/>
                </a:cubicBezTo>
                <a:cubicBezTo>
                  <a:pt x="2363372" y="1919916"/>
                  <a:pt x="2387564" y="1946737"/>
                  <a:pt x="2419643" y="1957430"/>
                </a:cubicBezTo>
                <a:lnTo>
                  <a:pt x="2504050" y="1985565"/>
                </a:lnTo>
                <a:cubicBezTo>
                  <a:pt x="2518118" y="1990254"/>
                  <a:pt x="2533915" y="1991408"/>
                  <a:pt x="2546253" y="1999633"/>
                </a:cubicBezTo>
                <a:cubicBezTo>
                  <a:pt x="2600794" y="2035993"/>
                  <a:pt x="2572416" y="2022421"/>
                  <a:pt x="2630659" y="2041836"/>
                </a:cubicBezTo>
                <a:cubicBezTo>
                  <a:pt x="2934575" y="2018457"/>
                  <a:pt x="2724510" y="2057752"/>
                  <a:pt x="2869810" y="1999633"/>
                </a:cubicBezTo>
                <a:cubicBezTo>
                  <a:pt x="2897346" y="1988619"/>
                  <a:pt x="2954216" y="1971498"/>
                  <a:pt x="2954216" y="1971498"/>
                </a:cubicBezTo>
                <a:cubicBezTo>
                  <a:pt x="2968284" y="1957430"/>
                  <a:pt x="2981135" y="1942030"/>
                  <a:pt x="2996419" y="1929294"/>
                </a:cubicBezTo>
                <a:cubicBezTo>
                  <a:pt x="3009407" y="1918470"/>
                  <a:pt x="3026667" y="1913114"/>
                  <a:pt x="3038622" y="1901159"/>
                </a:cubicBezTo>
                <a:cubicBezTo>
                  <a:pt x="3087633" y="1852148"/>
                  <a:pt x="3050315" y="1870145"/>
                  <a:pt x="3080825" y="1816753"/>
                </a:cubicBezTo>
                <a:cubicBezTo>
                  <a:pt x="3092458" y="1796396"/>
                  <a:pt x="3108960" y="1779239"/>
                  <a:pt x="3123028" y="1760482"/>
                </a:cubicBezTo>
                <a:cubicBezTo>
                  <a:pt x="3127717" y="1741725"/>
                  <a:pt x="3129480" y="1721982"/>
                  <a:pt x="3137096" y="1704211"/>
                </a:cubicBezTo>
                <a:cubicBezTo>
                  <a:pt x="3143756" y="1688671"/>
                  <a:pt x="3159294" y="1677839"/>
                  <a:pt x="3165231" y="1662008"/>
                </a:cubicBezTo>
                <a:cubicBezTo>
                  <a:pt x="3173627" y="1639620"/>
                  <a:pt x="3174610" y="1615116"/>
                  <a:pt x="3179299" y="1591670"/>
                </a:cubicBezTo>
                <a:cubicBezTo>
                  <a:pt x="3169920" y="1572913"/>
                  <a:pt x="3164588" y="1551509"/>
                  <a:pt x="3151163" y="1535399"/>
                </a:cubicBezTo>
                <a:cubicBezTo>
                  <a:pt x="3133178" y="1513818"/>
                  <a:pt x="3072400" y="1492268"/>
                  <a:pt x="3052690" y="1479128"/>
                </a:cubicBezTo>
                <a:cubicBezTo>
                  <a:pt x="3023572" y="1459716"/>
                  <a:pt x="3017923" y="1435670"/>
                  <a:pt x="2996419" y="1408790"/>
                </a:cubicBezTo>
                <a:cubicBezTo>
                  <a:pt x="2988133" y="1398433"/>
                  <a:pt x="2979656" y="1387478"/>
                  <a:pt x="2968283" y="1380654"/>
                </a:cubicBezTo>
                <a:cubicBezTo>
                  <a:pt x="2955568" y="1373025"/>
                  <a:pt x="2940148" y="1371276"/>
                  <a:pt x="2926080" y="1366587"/>
                </a:cubicBezTo>
                <a:cubicBezTo>
                  <a:pt x="2916702" y="1357208"/>
                  <a:pt x="2910260" y="1343377"/>
                  <a:pt x="2897945" y="1338451"/>
                </a:cubicBezTo>
                <a:cubicBezTo>
                  <a:pt x="2862042" y="1324090"/>
                  <a:pt x="2785403" y="1310316"/>
                  <a:pt x="2785403" y="1310316"/>
                </a:cubicBezTo>
                <a:cubicBezTo>
                  <a:pt x="2771335" y="1300938"/>
                  <a:pt x="2758322" y="1289742"/>
                  <a:pt x="2743200" y="1282181"/>
                </a:cubicBezTo>
                <a:cubicBezTo>
                  <a:pt x="2729937" y="1275549"/>
                  <a:pt x="2712576" y="1277376"/>
                  <a:pt x="2700997" y="1268113"/>
                </a:cubicBezTo>
                <a:cubicBezTo>
                  <a:pt x="2687795" y="1257551"/>
                  <a:pt x="2686064" y="1236472"/>
                  <a:pt x="2672862" y="1225910"/>
                </a:cubicBezTo>
                <a:cubicBezTo>
                  <a:pt x="2661283" y="1216647"/>
                  <a:pt x="2643922" y="1218474"/>
                  <a:pt x="2630659" y="1211842"/>
                </a:cubicBezTo>
                <a:cubicBezTo>
                  <a:pt x="2572925" y="1182975"/>
                  <a:pt x="2603937" y="1190465"/>
                  <a:pt x="2560320" y="1155571"/>
                </a:cubicBezTo>
                <a:cubicBezTo>
                  <a:pt x="2547118" y="1145009"/>
                  <a:pt x="2532185" y="1136814"/>
                  <a:pt x="2518117" y="1127436"/>
                </a:cubicBezTo>
                <a:cubicBezTo>
                  <a:pt x="2488383" y="1082835"/>
                  <a:pt x="2453758" y="1024918"/>
                  <a:pt x="2405576" y="1000827"/>
                </a:cubicBezTo>
                <a:cubicBezTo>
                  <a:pt x="2367068" y="981573"/>
                  <a:pt x="2340242" y="971067"/>
                  <a:pt x="2307102" y="944556"/>
                </a:cubicBezTo>
                <a:cubicBezTo>
                  <a:pt x="2206864" y="864367"/>
                  <a:pt x="2366674" y="974894"/>
                  <a:pt x="2236763" y="888285"/>
                </a:cubicBezTo>
                <a:cubicBezTo>
                  <a:pt x="2227385" y="874217"/>
                  <a:pt x="2215288" y="861622"/>
                  <a:pt x="2208628" y="846082"/>
                </a:cubicBezTo>
                <a:cubicBezTo>
                  <a:pt x="2201012" y="828311"/>
                  <a:pt x="2205285" y="805898"/>
                  <a:pt x="2194560" y="789811"/>
                </a:cubicBezTo>
                <a:cubicBezTo>
                  <a:pt x="2185182" y="775743"/>
                  <a:pt x="2166425" y="771054"/>
                  <a:pt x="2152357" y="761676"/>
                </a:cubicBezTo>
                <a:cubicBezTo>
                  <a:pt x="2131464" y="730336"/>
                  <a:pt x="2124725" y="714249"/>
                  <a:pt x="2096086" y="691338"/>
                </a:cubicBezTo>
                <a:cubicBezTo>
                  <a:pt x="2040763" y="647080"/>
                  <a:pt x="2063636" y="676331"/>
                  <a:pt x="1997613" y="635067"/>
                </a:cubicBezTo>
                <a:cubicBezTo>
                  <a:pt x="1977731" y="622641"/>
                  <a:pt x="1957921" y="609443"/>
                  <a:pt x="1941342" y="592864"/>
                </a:cubicBezTo>
                <a:cubicBezTo>
                  <a:pt x="1868228" y="519751"/>
                  <a:pt x="1954673" y="578207"/>
                  <a:pt x="1885071" y="522525"/>
                </a:cubicBezTo>
                <a:cubicBezTo>
                  <a:pt x="1871869" y="511963"/>
                  <a:pt x="1855705" y="505393"/>
                  <a:pt x="1842868" y="494390"/>
                </a:cubicBezTo>
                <a:cubicBezTo>
                  <a:pt x="1822728" y="477127"/>
                  <a:pt x="1808668" y="452833"/>
                  <a:pt x="1786597" y="438119"/>
                </a:cubicBezTo>
                <a:cubicBezTo>
                  <a:pt x="1772529" y="428741"/>
                  <a:pt x="1757231" y="420987"/>
                  <a:pt x="1744394" y="409984"/>
                </a:cubicBezTo>
                <a:cubicBezTo>
                  <a:pt x="1724254" y="392721"/>
                  <a:pt x="1710869" y="367361"/>
                  <a:pt x="1688123" y="353713"/>
                </a:cubicBezTo>
                <a:cubicBezTo>
                  <a:pt x="1664677" y="339645"/>
                  <a:pt x="1640034" y="327403"/>
                  <a:pt x="1617785" y="311510"/>
                </a:cubicBezTo>
                <a:cubicBezTo>
                  <a:pt x="1594907" y="295168"/>
                  <a:pt x="1578744" y="260455"/>
                  <a:pt x="1547446" y="255239"/>
                </a:cubicBezTo>
                <a:cubicBezTo>
                  <a:pt x="1477911" y="243650"/>
                  <a:pt x="1406769" y="245860"/>
                  <a:pt x="1336431" y="241171"/>
                </a:cubicBezTo>
                <a:cubicBezTo>
                  <a:pt x="1322363" y="227103"/>
                  <a:pt x="1304099" y="216241"/>
                  <a:pt x="1294228" y="198968"/>
                </a:cubicBezTo>
                <a:cubicBezTo>
                  <a:pt x="1284636" y="182181"/>
                  <a:pt x="1285471" y="161288"/>
                  <a:pt x="1280160" y="142698"/>
                </a:cubicBezTo>
                <a:cubicBezTo>
                  <a:pt x="1263128" y="83083"/>
                  <a:pt x="1254369" y="86427"/>
                  <a:pt x="1237957" y="72359"/>
                </a:cubicBezTo>
                <a:close/>
              </a:path>
            </a:pathLst>
          </a:custGeom>
          <a:solidFill>
            <a:schemeClr val="accent1"/>
          </a:solidFill>
          <a:ln w="349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0800000">
            <a:off x="4641850" y="2620963"/>
            <a:ext cx="3179763" cy="2619375"/>
          </a:xfrm>
          <a:custGeom>
            <a:avLst/>
            <a:gdLst>
              <a:gd name="T0" fmla="*/ 1186184 w 3179299"/>
              <a:gd name="T1" fmla="*/ 58031 h 2619836"/>
              <a:gd name="T2" fmla="*/ 734302 w 3179299"/>
              <a:gd name="T3" fmla="*/ 30026 h 2619836"/>
              <a:gd name="T4" fmla="*/ 593090 w 3179299"/>
              <a:gd name="T5" fmla="*/ 100026 h 2619836"/>
              <a:gd name="T6" fmla="*/ 466002 w 3179299"/>
              <a:gd name="T7" fmla="*/ 212073 h 2619836"/>
              <a:gd name="T8" fmla="*/ 353026 w 3179299"/>
              <a:gd name="T9" fmla="*/ 310080 h 2619836"/>
              <a:gd name="T10" fmla="*/ 254181 w 3179299"/>
              <a:gd name="T11" fmla="*/ 408112 h 2619836"/>
              <a:gd name="T12" fmla="*/ 155343 w 3179299"/>
              <a:gd name="T13" fmla="*/ 548141 h 2619836"/>
              <a:gd name="T14" fmla="*/ 98838 w 3179299"/>
              <a:gd name="T15" fmla="*/ 688184 h 2619836"/>
              <a:gd name="T16" fmla="*/ 56479 w 3179299"/>
              <a:gd name="T17" fmla="*/ 772205 h 2619836"/>
              <a:gd name="T18" fmla="*/ 0 w 3179299"/>
              <a:gd name="T19" fmla="*/ 1094283 h 2619836"/>
              <a:gd name="T20" fmla="*/ 42359 w 3179299"/>
              <a:gd name="T21" fmla="*/ 1598406 h 2619836"/>
              <a:gd name="T22" fmla="*/ 127099 w 3179299"/>
              <a:gd name="T23" fmla="*/ 1766449 h 2619836"/>
              <a:gd name="T24" fmla="*/ 197702 w 3179299"/>
              <a:gd name="T25" fmla="*/ 1864473 h 2619836"/>
              <a:gd name="T26" fmla="*/ 254181 w 3179299"/>
              <a:gd name="T27" fmla="*/ 1948492 h 2619836"/>
              <a:gd name="T28" fmla="*/ 423643 w 3179299"/>
              <a:gd name="T29" fmla="*/ 2116532 h 2619836"/>
              <a:gd name="T30" fmla="*/ 522481 w 3179299"/>
              <a:gd name="T31" fmla="*/ 2200552 h 2619836"/>
              <a:gd name="T32" fmla="*/ 635459 w 3179299"/>
              <a:gd name="T33" fmla="*/ 2270570 h 2619836"/>
              <a:gd name="T34" fmla="*/ 790781 w 3179299"/>
              <a:gd name="T35" fmla="*/ 2368597 h 2619836"/>
              <a:gd name="T36" fmla="*/ 1002602 w 3179299"/>
              <a:gd name="T37" fmla="*/ 2466620 h 2619836"/>
              <a:gd name="T38" fmla="*/ 1214424 w 3179299"/>
              <a:gd name="T39" fmla="*/ 2550640 h 2619836"/>
              <a:gd name="T40" fmla="*/ 1341520 w 3179299"/>
              <a:gd name="T41" fmla="*/ 2592653 h 2619836"/>
              <a:gd name="T42" fmla="*/ 1638062 w 3179299"/>
              <a:gd name="T43" fmla="*/ 2592653 h 2619836"/>
              <a:gd name="T44" fmla="*/ 1736905 w 3179299"/>
              <a:gd name="T45" fmla="*/ 2410606 h 2619836"/>
              <a:gd name="T46" fmla="*/ 1849880 w 3179299"/>
              <a:gd name="T47" fmla="*/ 2228561 h 2619836"/>
              <a:gd name="T48" fmla="*/ 1948725 w 3179299"/>
              <a:gd name="T49" fmla="*/ 2186555 h 2619836"/>
              <a:gd name="T50" fmla="*/ 2019332 w 3179299"/>
              <a:gd name="T51" fmla="*/ 1892479 h 2619836"/>
              <a:gd name="T52" fmla="*/ 1962846 w 3179299"/>
              <a:gd name="T53" fmla="*/ 1822461 h 2619836"/>
              <a:gd name="T54" fmla="*/ 2160541 w 3179299"/>
              <a:gd name="T55" fmla="*/ 1822461 h 2619836"/>
              <a:gd name="T56" fmla="*/ 2344121 w 3179299"/>
              <a:gd name="T57" fmla="*/ 1892479 h 2619836"/>
              <a:gd name="T58" fmla="*/ 2513573 w 3179299"/>
              <a:gd name="T59" fmla="*/ 1976499 h 2619836"/>
              <a:gd name="T60" fmla="*/ 2640659 w 3179299"/>
              <a:gd name="T61" fmla="*/ 2032512 h 2619836"/>
              <a:gd name="T62" fmla="*/ 2965451 w 3179299"/>
              <a:gd name="T63" fmla="*/ 1962495 h 2619836"/>
              <a:gd name="T64" fmla="*/ 3050177 w 3179299"/>
              <a:gd name="T65" fmla="*/ 1892479 h 2619836"/>
              <a:gd name="T66" fmla="*/ 3134901 w 3179299"/>
              <a:gd name="T67" fmla="*/ 1752444 h 2619836"/>
              <a:gd name="T68" fmla="*/ 3177266 w 3179299"/>
              <a:gd name="T69" fmla="*/ 1654421 h 2619836"/>
              <a:gd name="T70" fmla="*/ 3163143 w 3179299"/>
              <a:gd name="T71" fmla="*/ 1528390 h 2619836"/>
              <a:gd name="T72" fmla="*/ 3007814 w 3179299"/>
              <a:gd name="T73" fmla="*/ 1402358 h 2619836"/>
              <a:gd name="T74" fmla="*/ 2937207 w 3179299"/>
              <a:gd name="T75" fmla="*/ 1360349 h 2619836"/>
              <a:gd name="T76" fmla="*/ 2796000 w 3179299"/>
              <a:gd name="T77" fmla="*/ 1304334 h 2619836"/>
              <a:gd name="T78" fmla="*/ 2711268 w 3179299"/>
              <a:gd name="T79" fmla="*/ 1262324 h 2619836"/>
              <a:gd name="T80" fmla="*/ 2640659 w 3179299"/>
              <a:gd name="T81" fmla="*/ 1206310 h 2619836"/>
              <a:gd name="T82" fmla="*/ 2527692 w 3179299"/>
              <a:gd name="T83" fmla="*/ 1122288 h 2619836"/>
              <a:gd name="T84" fmla="*/ 2315880 w 3179299"/>
              <a:gd name="T85" fmla="*/ 940241 h 2619836"/>
              <a:gd name="T86" fmla="*/ 2217028 w 3179299"/>
              <a:gd name="T87" fmla="*/ 842219 h 2619836"/>
              <a:gd name="T88" fmla="*/ 2160541 w 3179299"/>
              <a:gd name="T89" fmla="*/ 758195 h 2619836"/>
              <a:gd name="T90" fmla="*/ 2005211 w 3179299"/>
              <a:gd name="T91" fmla="*/ 632168 h 2619836"/>
              <a:gd name="T92" fmla="*/ 1892242 w 3179299"/>
              <a:gd name="T93" fmla="*/ 520133 h 2619836"/>
              <a:gd name="T94" fmla="*/ 1793394 w 3179299"/>
              <a:gd name="T95" fmla="*/ 436117 h 2619836"/>
              <a:gd name="T96" fmla="*/ 1694545 w 3179299"/>
              <a:gd name="T97" fmla="*/ 352101 h 2619836"/>
              <a:gd name="T98" fmla="*/ 1553333 w 3179299"/>
              <a:gd name="T99" fmla="*/ 254069 h 2619836"/>
              <a:gd name="T100" fmla="*/ 1299150 w 3179299"/>
              <a:gd name="T101" fmla="*/ 198058 h 2619836"/>
              <a:gd name="T102" fmla="*/ 1242664 w 3179299"/>
              <a:gd name="T103" fmla="*/ 72021 h 26198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179299"/>
              <a:gd name="T157" fmla="*/ 0 h 2619836"/>
              <a:gd name="T158" fmla="*/ 3179299 w 3179299"/>
              <a:gd name="T159" fmla="*/ 2619836 h 26198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179299" h="2619836">
                <a:moveTo>
                  <a:pt x="1237957" y="72359"/>
                </a:moveTo>
                <a:cubicBezTo>
                  <a:pt x="1221545" y="58291"/>
                  <a:pt x="1199457" y="65907"/>
                  <a:pt x="1181686" y="58291"/>
                </a:cubicBezTo>
                <a:cubicBezTo>
                  <a:pt x="1045674" y="0"/>
                  <a:pt x="1244764" y="56477"/>
                  <a:pt x="1083213" y="16088"/>
                </a:cubicBezTo>
                <a:cubicBezTo>
                  <a:pt x="965982" y="20777"/>
                  <a:pt x="848177" y="17657"/>
                  <a:pt x="731520" y="30156"/>
                </a:cubicBezTo>
                <a:cubicBezTo>
                  <a:pt x="714709" y="31957"/>
                  <a:pt x="703997" y="49903"/>
                  <a:pt x="689317" y="58291"/>
                </a:cubicBezTo>
                <a:cubicBezTo>
                  <a:pt x="640640" y="86107"/>
                  <a:pt x="638193" y="84711"/>
                  <a:pt x="590843" y="100494"/>
                </a:cubicBezTo>
                <a:cubicBezTo>
                  <a:pt x="501445" y="189894"/>
                  <a:pt x="600637" y="94679"/>
                  <a:pt x="492370" y="184901"/>
                </a:cubicBezTo>
                <a:cubicBezTo>
                  <a:pt x="482181" y="193392"/>
                  <a:pt x="475027" y="205327"/>
                  <a:pt x="464234" y="213036"/>
                </a:cubicBezTo>
                <a:cubicBezTo>
                  <a:pt x="441984" y="228928"/>
                  <a:pt x="417342" y="241171"/>
                  <a:pt x="393896" y="255239"/>
                </a:cubicBezTo>
                <a:cubicBezTo>
                  <a:pt x="379828" y="273996"/>
                  <a:pt x="365321" y="292431"/>
                  <a:pt x="351693" y="311510"/>
                </a:cubicBezTo>
                <a:cubicBezTo>
                  <a:pt x="341866" y="325268"/>
                  <a:pt x="335512" y="341758"/>
                  <a:pt x="323557" y="353713"/>
                </a:cubicBezTo>
                <a:cubicBezTo>
                  <a:pt x="268181" y="409088"/>
                  <a:pt x="294986" y="354295"/>
                  <a:pt x="253219" y="409984"/>
                </a:cubicBezTo>
                <a:cubicBezTo>
                  <a:pt x="232930" y="437036"/>
                  <a:pt x="217237" y="467338"/>
                  <a:pt x="196948" y="494390"/>
                </a:cubicBezTo>
                <a:lnTo>
                  <a:pt x="154745" y="550661"/>
                </a:lnTo>
                <a:cubicBezTo>
                  <a:pt x="125466" y="667773"/>
                  <a:pt x="161117" y="551982"/>
                  <a:pt x="112542" y="649134"/>
                </a:cubicBezTo>
                <a:cubicBezTo>
                  <a:pt x="105910" y="662397"/>
                  <a:pt x="105106" y="678075"/>
                  <a:pt x="98474" y="691338"/>
                </a:cubicBezTo>
                <a:cubicBezTo>
                  <a:pt x="90913" y="706460"/>
                  <a:pt x="77900" y="718419"/>
                  <a:pt x="70339" y="733541"/>
                </a:cubicBezTo>
                <a:cubicBezTo>
                  <a:pt x="63707" y="746804"/>
                  <a:pt x="62112" y="762114"/>
                  <a:pt x="56271" y="775744"/>
                </a:cubicBezTo>
                <a:cubicBezTo>
                  <a:pt x="48010" y="795019"/>
                  <a:pt x="37514" y="813257"/>
                  <a:pt x="28136" y="832014"/>
                </a:cubicBezTo>
                <a:cubicBezTo>
                  <a:pt x="25347" y="857116"/>
                  <a:pt x="0" y="1081009"/>
                  <a:pt x="0" y="1099301"/>
                </a:cubicBezTo>
                <a:cubicBezTo>
                  <a:pt x="0" y="1235369"/>
                  <a:pt x="2768" y="1371666"/>
                  <a:pt x="14068" y="1507264"/>
                </a:cubicBezTo>
                <a:cubicBezTo>
                  <a:pt x="16903" y="1541284"/>
                  <a:pt x="33923" y="1572619"/>
                  <a:pt x="42203" y="1605738"/>
                </a:cubicBezTo>
                <a:cubicBezTo>
                  <a:pt x="48002" y="1628934"/>
                  <a:pt x="47875" y="1653688"/>
                  <a:pt x="56271" y="1676076"/>
                </a:cubicBezTo>
                <a:cubicBezTo>
                  <a:pt x="61665" y="1690460"/>
                  <a:pt x="123834" y="1770386"/>
                  <a:pt x="126610" y="1774550"/>
                </a:cubicBezTo>
                <a:cubicBezTo>
                  <a:pt x="141777" y="1797300"/>
                  <a:pt x="152921" y="1822638"/>
                  <a:pt x="168813" y="1844888"/>
                </a:cubicBezTo>
                <a:cubicBezTo>
                  <a:pt x="176522" y="1855681"/>
                  <a:pt x="189591" y="1861988"/>
                  <a:pt x="196948" y="1873024"/>
                </a:cubicBezTo>
                <a:cubicBezTo>
                  <a:pt x="208580" y="1890473"/>
                  <a:pt x="213451" y="1911845"/>
                  <a:pt x="225083" y="1929294"/>
                </a:cubicBezTo>
                <a:cubicBezTo>
                  <a:pt x="232440" y="1940330"/>
                  <a:pt x="244728" y="1947241"/>
                  <a:pt x="253219" y="1957430"/>
                </a:cubicBezTo>
                <a:cubicBezTo>
                  <a:pt x="298623" y="2011915"/>
                  <a:pt x="313925" y="2054172"/>
                  <a:pt x="379828" y="2098107"/>
                </a:cubicBezTo>
                <a:cubicBezTo>
                  <a:pt x="393896" y="2107485"/>
                  <a:pt x="408829" y="2115680"/>
                  <a:pt x="422031" y="2126242"/>
                </a:cubicBezTo>
                <a:cubicBezTo>
                  <a:pt x="477204" y="2170381"/>
                  <a:pt x="419077" y="2144016"/>
                  <a:pt x="492370" y="2168445"/>
                </a:cubicBezTo>
                <a:cubicBezTo>
                  <a:pt x="501748" y="2182513"/>
                  <a:pt x="507517" y="2199824"/>
                  <a:pt x="520505" y="2210648"/>
                </a:cubicBezTo>
                <a:cubicBezTo>
                  <a:pt x="536615" y="2224073"/>
                  <a:pt x="558993" y="2227669"/>
                  <a:pt x="576776" y="2238784"/>
                </a:cubicBezTo>
                <a:cubicBezTo>
                  <a:pt x="596658" y="2251210"/>
                  <a:pt x="615244" y="2265729"/>
                  <a:pt x="633046" y="2280987"/>
                </a:cubicBezTo>
                <a:cubicBezTo>
                  <a:pt x="648151" y="2293934"/>
                  <a:pt x="658465" y="2312509"/>
                  <a:pt x="675250" y="2323190"/>
                </a:cubicBezTo>
                <a:cubicBezTo>
                  <a:pt x="710635" y="2345707"/>
                  <a:pt x="750277" y="2360704"/>
                  <a:pt x="787791" y="2379461"/>
                </a:cubicBezTo>
                <a:cubicBezTo>
                  <a:pt x="866641" y="2418886"/>
                  <a:pt x="824599" y="2399811"/>
                  <a:pt x="914400" y="2435731"/>
                </a:cubicBezTo>
                <a:cubicBezTo>
                  <a:pt x="965694" y="2487025"/>
                  <a:pt x="915840" y="2446822"/>
                  <a:pt x="998806" y="2477934"/>
                </a:cubicBezTo>
                <a:cubicBezTo>
                  <a:pt x="1208590" y="2556603"/>
                  <a:pt x="909144" y="2462366"/>
                  <a:pt x="1111348" y="2520138"/>
                </a:cubicBezTo>
                <a:cubicBezTo>
                  <a:pt x="1190602" y="2542782"/>
                  <a:pt x="1116026" y="2524822"/>
                  <a:pt x="1209822" y="2562341"/>
                </a:cubicBezTo>
                <a:cubicBezTo>
                  <a:pt x="1237358" y="2573355"/>
                  <a:pt x="1266093" y="2581098"/>
                  <a:pt x="1294228" y="2590476"/>
                </a:cubicBezTo>
                <a:cubicBezTo>
                  <a:pt x="1308296" y="2595165"/>
                  <a:pt x="1321804" y="2602106"/>
                  <a:pt x="1336431" y="2604544"/>
                </a:cubicBezTo>
                <a:lnTo>
                  <a:pt x="1420837" y="2618611"/>
                </a:lnTo>
                <a:cubicBezTo>
                  <a:pt x="1491176" y="2613922"/>
                  <a:pt x="1563037" y="2619836"/>
                  <a:pt x="1631853" y="2604544"/>
                </a:cubicBezTo>
                <a:cubicBezTo>
                  <a:pt x="1651274" y="2600228"/>
                  <a:pt x="1662493" y="2578530"/>
                  <a:pt x="1674056" y="2562341"/>
                </a:cubicBezTo>
                <a:cubicBezTo>
                  <a:pt x="1696445" y="2530996"/>
                  <a:pt x="1722442" y="2453201"/>
                  <a:pt x="1730326" y="2421664"/>
                </a:cubicBezTo>
                <a:cubicBezTo>
                  <a:pt x="1745713" y="2360118"/>
                  <a:pt x="1739834" y="2366340"/>
                  <a:pt x="1772530" y="2309122"/>
                </a:cubicBezTo>
                <a:cubicBezTo>
                  <a:pt x="1792808" y="2273635"/>
                  <a:pt x="1803832" y="2255513"/>
                  <a:pt x="1842868" y="2238784"/>
                </a:cubicBezTo>
                <a:cubicBezTo>
                  <a:pt x="1860639" y="2231168"/>
                  <a:pt x="1880382" y="2229405"/>
                  <a:pt x="1899139" y="2224716"/>
                </a:cubicBezTo>
                <a:cubicBezTo>
                  <a:pt x="1913207" y="2215338"/>
                  <a:pt x="1928505" y="2207584"/>
                  <a:pt x="1941342" y="2196581"/>
                </a:cubicBezTo>
                <a:cubicBezTo>
                  <a:pt x="1961482" y="2179318"/>
                  <a:pt x="1997613" y="2140310"/>
                  <a:pt x="1997613" y="2140310"/>
                </a:cubicBezTo>
                <a:cubicBezTo>
                  <a:pt x="2044441" y="2046653"/>
                  <a:pt x="2052574" y="2054512"/>
                  <a:pt x="2011680" y="1901159"/>
                </a:cubicBezTo>
                <a:cubicBezTo>
                  <a:pt x="2007324" y="1884823"/>
                  <a:pt x="1983545" y="1882402"/>
                  <a:pt x="1969477" y="1873024"/>
                </a:cubicBezTo>
                <a:cubicBezTo>
                  <a:pt x="1964788" y="1858956"/>
                  <a:pt x="1948778" y="1844084"/>
                  <a:pt x="1955410" y="1830821"/>
                </a:cubicBezTo>
                <a:cubicBezTo>
                  <a:pt x="1962042" y="1817558"/>
                  <a:pt x="1982784" y="1816753"/>
                  <a:pt x="1997613" y="1816753"/>
                </a:cubicBezTo>
                <a:cubicBezTo>
                  <a:pt x="2049407" y="1816753"/>
                  <a:pt x="2100776" y="1826132"/>
                  <a:pt x="2152357" y="1830821"/>
                </a:cubicBezTo>
                <a:cubicBezTo>
                  <a:pt x="2180492" y="1840199"/>
                  <a:pt x="2212087" y="1842505"/>
                  <a:pt x="2236763" y="1858956"/>
                </a:cubicBezTo>
                <a:cubicBezTo>
                  <a:pt x="2295053" y="1897816"/>
                  <a:pt x="2262564" y="1882990"/>
                  <a:pt x="2335237" y="1901159"/>
                </a:cubicBezTo>
                <a:cubicBezTo>
                  <a:pt x="2363372" y="1919916"/>
                  <a:pt x="2387564" y="1946737"/>
                  <a:pt x="2419643" y="1957430"/>
                </a:cubicBezTo>
                <a:lnTo>
                  <a:pt x="2504050" y="1985565"/>
                </a:lnTo>
                <a:cubicBezTo>
                  <a:pt x="2518118" y="1990254"/>
                  <a:pt x="2533915" y="1991408"/>
                  <a:pt x="2546253" y="1999633"/>
                </a:cubicBezTo>
                <a:cubicBezTo>
                  <a:pt x="2600794" y="2035993"/>
                  <a:pt x="2572416" y="2022421"/>
                  <a:pt x="2630659" y="2041836"/>
                </a:cubicBezTo>
                <a:cubicBezTo>
                  <a:pt x="2934575" y="2018457"/>
                  <a:pt x="2724510" y="2057752"/>
                  <a:pt x="2869810" y="1999633"/>
                </a:cubicBezTo>
                <a:cubicBezTo>
                  <a:pt x="2897346" y="1988619"/>
                  <a:pt x="2954216" y="1971498"/>
                  <a:pt x="2954216" y="1971498"/>
                </a:cubicBezTo>
                <a:cubicBezTo>
                  <a:pt x="2968284" y="1957430"/>
                  <a:pt x="2981135" y="1942030"/>
                  <a:pt x="2996419" y="1929294"/>
                </a:cubicBezTo>
                <a:cubicBezTo>
                  <a:pt x="3009407" y="1918470"/>
                  <a:pt x="3026667" y="1913114"/>
                  <a:pt x="3038622" y="1901159"/>
                </a:cubicBezTo>
                <a:cubicBezTo>
                  <a:pt x="3087633" y="1852148"/>
                  <a:pt x="3050315" y="1870145"/>
                  <a:pt x="3080825" y="1816753"/>
                </a:cubicBezTo>
                <a:cubicBezTo>
                  <a:pt x="3092458" y="1796396"/>
                  <a:pt x="3108960" y="1779239"/>
                  <a:pt x="3123028" y="1760482"/>
                </a:cubicBezTo>
                <a:cubicBezTo>
                  <a:pt x="3127717" y="1741725"/>
                  <a:pt x="3129480" y="1721982"/>
                  <a:pt x="3137096" y="1704211"/>
                </a:cubicBezTo>
                <a:cubicBezTo>
                  <a:pt x="3143756" y="1688671"/>
                  <a:pt x="3159294" y="1677839"/>
                  <a:pt x="3165231" y="1662008"/>
                </a:cubicBezTo>
                <a:cubicBezTo>
                  <a:pt x="3173627" y="1639620"/>
                  <a:pt x="3174610" y="1615116"/>
                  <a:pt x="3179299" y="1591670"/>
                </a:cubicBezTo>
                <a:cubicBezTo>
                  <a:pt x="3169920" y="1572913"/>
                  <a:pt x="3164588" y="1551509"/>
                  <a:pt x="3151163" y="1535399"/>
                </a:cubicBezTo>
                <a:cubicBezTo>
                  <a:pt x="3133178" y="1513818"/>
                  <a:pt x="3072400" y="1492268"/>
                  <a:pt x="3052690" y="1479128"/>
                </a:cubicBezTo>
                <a:cubicBezTo>
                  <a:pt x="3023572" y="1459716"/>
                  <a:pt x="3017923" y="1435670"/>
                  <a:pt x="2996419" y="1408790"/>
                </a:cubicBezTo>
                <a:cubicBezTo>
                  <a:pt x="2988133" y="1398433"/>
                  <a:pt x="2979656" y="1387478"/>
                  <a:pt x="2968283" y="1380654"/>
                </a:cubicBezTo>
                <a:cubicBezTo>
                  <a:pt x="2955568" y="1373025"/>
                  <a:pt x="2940148" y="1371276"/>
                  <a:pt x="2926080" y="1366587"/>
                </a:cubicBezTo>
                <a:cubicBezTo>
                  <a:pt x="2916702" y="1357208"/>
                  <a:pt x="2910260" y="1343377"/>
                  <a:pt x="2897945" y="1338451"/>
                </a:cubicBezTo>
                <a:cubicBezTo>
                  <a:pt x="2862042" y="1324090"/>
                  <a:pt x="2785403" y="1310316"/>
                  <a:pt x="2785403" y="1310316"/>
                </a:cubicBezTo>
                <a:cubicBezTo>
                  <a:pt x="2771335" y="1300938"/>
                  <a:pt x="2758322" y="1289742"/>
                  <a:pt x="2743200" y="1282181"/>
                </a:cubicBezTo>
                <a:cubicBezTo>
                  <a:pt x="2729937" y="1275549"/>
                  <a:pt x="2712576" y="1277376"/>
                  <a:pt x="2700997" y="1268113"/>
                </a:cubicBezTo>
                <a:cubicBezTo>
                  <a:pt x="2687795" y="1257551"/>
                  <a:pt x="2686064" y="1236472"/>
                  <a:pt x="2672862" y="1225910"/>
                </a:cubicBezTo>
                <a:cubicBezTo>
                  <a:pt x="2661283" y="1216647"/>
                  <a:pt x="2643922" y="1218474"/>
                  <a:pt x="2630659" y="1211842"/>
                </a:cubicBezTo>
                <a:cubicBezTo>
                  <a:pt x="2572925" y="1182975"/>
                  <a:pt x="2603937" y="1190465"/>
                  <a:pt x="2560320" y="1155571"/>
                </a:cubicBezTo>
                <a:cubicBezTo>
                  <a:pt x="2547118" y="1145009"/>
                  <a:pt x="2532185" y="1136814"/>
                  <a:pt x="2518117" y="1127436"/>
                </a:cubicBezTo>
                <a:cubicBezTo>
                  <a:pt x="2488383" y="1082835"/>
                  <a:pt x="2453758" y="1024918"/>
                  <a:pt x="2405576" y="1000827"/>
                </a:cubicBezTo>
                <a:cubicBezTo>
                  <a:pt x="2367068" y="981573"/>
                  <a:pt x="2340242" y="971067"/>
                  <a:pt x="2307102" y="944556"/>
                </a:cubicBezTo>
                <a:cubicBezTo>
                  <a:pt x="2206864" y="864367"/>
                  <a:pt x="2366674" y="974894"/>
                  <a:pt x="2236763" y="888285"/>
                </a:cubicBezTo>
                <a:cubicBezTo>
                  <a:pt x="2227385" y="874217"/>
                  <a:pt x="2215288" y="861622"/>
                  <a:pt x="2208628" y="846082"/>
                </a:cubicBezTo>
                <a:cubicBezTo>
                  <a:pt x="2201012" y="828311"/>
                  <a:pt x="2205285" y="805898"/>
                  <a:pt x="2194560" y="789811"/>
                </a:cubicBezTo>
                <a:cubicBezTo>
                  <a:pt x="2185182" y="775743"/>
                  <a:pt x="2166425" y="771054"/>
                  <a:pt x="2152357" y="761676"/>
                </a:cubicBezTo>
                <a:cubicBezTo>
                  <a:pt x="2131464" y="730336"/>
                  <a:pt x="2124725" y="714249"/>
                  <a:pt x="2096086" y="691338"/>
                </a:cubicBezTo>
                <a:cubicBezTo>
                  <a:pt x="2040763" y="647080"/>
                  <a:pt x="2063636" y="676331"/>
                  <a:pt x="1997613" y="635067"/>
                </a:cubicBezTo>
                <a:cubicBezTo>
                  <a:pt x="1977731" y="622641"/>
                  <a:pt x="1957921" y="609443"/>
                  <a:pt x="1941342" y="592864"/>
                </a:cubicBezTo>
                <a:cubicBezTo>
                  <a:pt x="1868228" y="519751"/>
                  <a:pt x="1954673" y="578207"/>
                  <a:pt x="1885071" y="522525"/>
                </a:cubicBezTo>
                <a:cubicBezTo>
                  <a:pt x="1871869" y="511963"/>
                  <a:pt x="1855705" y="505393"/>
                  <a:pt x="1842868" y="494390"/>
                </a:cubicBezTo>
                <a:cubicBezTo>
                  <a:pt x="1822728" y="477127"/>
                  <a:pt x="1808668" y="452833"/>
                  <a:pt x="1786597" y="438119"/>
                </a:cubicBezTo>
                <a:cubicBezTo>
                  <a:pt x="1772529" y="428741"/>
                  <a:pt x="1757231" y="420987"/>
                  <a:pt x="1744394" y="409984"/>
                </a:cubicBezTo>
                <a:cubicBezTo>
                  <a:pt x="1724254" y="392721"/>
                  <a:pt x="1710869" y="367361"/>
                  <a:pt x="1688123" y="353713"/>
                </a:cubicBezTo>
                <a:cubicBezTo>
                  <a:pt x="1664677" y="339645"/>
                  <a:pt x="1640034" y="327403"/>
                  <a:pt x="1617785" y="311510"/>
                </a:cubicBezTo>
                <a:cubicBezTo>
                  <a:pt x="1594907" y="295168"/>
                  <a:pt x="1578744" y="260455"/>
                  <a:pt x="1547446" y="255239"/>
                </a:cubicBezTo>
                <a:cubicBezTo>
                  <a:pt x="1477911" y="243650"/>
                  <a:pt x="1406769" y="245860"/>
                  <a:pt x="1336431" y="241171"/>
                </a:cubicBezTo>
                <a:cubicBezTo>
                  <a:pt x="1322363" y="227103"/>
                  <a:pt x="1304099" y="216241"/>
                  <a:pt x="1294228" y="198968"/>
                </a:cubicBezTo>
                <a:cubicBezTo>
                  <a:pt x="1284636" y="182181"/>
                  <a:pt x="1285471" y="161288"/>
                  <a:pt x="1280160" y="142698"/>
                </a:cubicBezTo>
                <a:cubicBezTo>
                  <a:pt x="1263128" y="83083"/>
                  <a:pt x="1254369" y="86427"/>
                  <a:pt x="1237957" y="72359"/>
                </a:cubicBezTo>
                <a:close/>
              </a:path>
            </a:pathLst>
          </a:custGeom>
          <a:solidFill>
            <a:srgbClr val="00B050"/>
          </a:solidFill>
          <a:ln w="349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445000" y="3643313"/>
            <a:ext cx="1117600" cy="1111250"/>
          </a:xfrm>
          <a:custGeom>
            <a:avLst/>
            <a:gdLst>
              <a:gd name="T0" fmla="*/ 177630 w 1089276"/>
              <a:gd name="T1" fmla="*/ 0 h 1111348"/>
              <a:gd name="T2" fmla="*/ 266452 w 1089276"/>
              <a:gd name="T3" fmla="*/ 14040 h 1111348"/>
              <a:gd name="T4" fmla="*/ 325659 w 1089276"/>
              <a:gd name="T5" fmla="*/ 98222 h 1111348"/>
              <a:gd name="T6" fmla="*/ 384873 w 1089276"/>
              <a:gd name="T7" fmla="*/ 140341 h 1111348"/>
              <a:gd name="T8" fmla="*/ 414476 w 1089276"/>
              <a:gd name="T9" fmla="*/ 182432 h 1111348"/>
              <a:gd name="T10" fmla="*/ 651324 w 1089276"/>
              <a:gd name="T11" fmla="*/ 266614 h 1111348"/>
              <a:gd name="T12" fmla="*/ 799356 w 1089276"/>
              <a:gd name="T13" fmla="*/ 322757 h 1111348"/>
              <a:gd name="T14" fmla="*/ 917776 w 1089276"/>
              <a:gd name="T15" fmla="*/ 350825 h 1111348"/>
              <a:gd name="T16" fmla="*/ 976989 w 1089276"/>
              <a:gd name="T17" fmla="*/ 378895 h 1111348"/>
              <a:gd name="T18" fmla="*/ 1065807 w 1089276"/>
              <a:gd name="T19" fmla="*/ 406955 h 1111348"/>
              <a:gd name="T20" fmla="*/ 1125018 w 1089276"/>
              <a:gd name="T21" fmla="*/ 435029 h 1111348"/>
              <a:gd name="T22" fmla="*/ 1213835 w 1089276"/>
              <a:gd name="T23" fmla="*/ 449046 h 1111348"/>
              <a:gd name="T24" fmla="*/ 1421075 w 1089276"/>
              <a:gd name="T25" fmla="*/ 547296 h 1111348"/>
              <a:gd name="T26" fmla="*/ 1598705 w 1089276"/>
              <a:gd name="T27" fmla="*/ 603427 h 1111348"/>
              <a:gd name="T28" fmla="*/ 1657923 w 1089276"/>
              <a:gd name="T29" fmla="*/ 631478 h 1111348"/>
              <a:gd name="T30" fmla="*/ 1746738 w 1089276"/>
              <a:gd name="T31" fmla="*/ 645518 h 1111348"/>
              <a:gd name="T32" fmla="*/ 1983580 w 1089276"/>
              <a:gd name="T33" fmla="*/ 701649 h 1111348"/>
              <a:gd name="T34" fmla="*/ 2072399 w 1089276"/>
              <a:gd name="T35" fmla="*/ 715689 h 1111348"/>
              <a:gd name="T36" fmla="*/ 2161214 w 1089276"/>
              <a:gd name="T37" fmla="*/ 729718 h 1111348"/>
              <a:gd name="T38" fmla="*/ 2190824 w 1089276"/>
              <a:gd name="T39" fmla="*/ 771819 h 1111348"/>
              <a:gd name="T40" fmla="*/ 2250035 w 1089276"/>
              <a:gd name="T41" fmla="*/ 813910 h 1111348"/>
              <a:gd name="T42" fmla="*/ 2279637 w 1089276"/>
              <a:gd name="T43" fmla="*/ 898115 h 1111348"/>
              <a:gd name="T44" fmla="*/ 2250035 w 1089276"/>
              <a:gd name="T45" fmla="*/ 1024409 h 1111348"/>
              <a:gd name="T46" fmla="*/ 2072399 w 1089276"/>
              <a:gd name="T47" fmla="*/ 1080552 h 1111348"/>
              <a:gd name="T48" fmla="*/ 1983580 w 1089276"/>
              <a:gd name="T49" fmla="*/ 1108604 h 1111348"/>
              <a:gd name="T50" fmla="*/ 1776343 w 1089276"/>
              <a:gd name="T51" fmla="*/ 1066513 h 1111348"/>
              <a:gd name="T52" fmla="*/ 1687525 w 1089276"/>
              <a:gd name="T53" fmla="*/ 1038434 h 1111348"/>
              <a:gd name="T54" fmla="*/ 1569096 w 1089276"/>
              <a:gd name="T55" fmla="*/ 1024409 h 1111348"/>
              <a:gd name="T56" fmla="*/ 1509891 w 1089276"/>
              <a:gd name="T57" fmla="*/ 996342 h 1111348"/>
              <a:gd name="T58" fmla="*/ 1421075 w 1089276"/>
              <a:gd name="T59" fmla="*/ 856004 h 1111348"/>
              <a:gd name="T60" fmla="*/ 1361861 w 1089276"/>
              <a:gd name="T61" fmla="*/ 799871 h 1111348"/>
              <a:gd name="T62" fmla="*/ 1273043 w 1089276"/>
              <a:gd name="T63" fmla="*/ 645518 h 1111348"/>
              <a:gd name="T64" fmla="*/ 1036203 w 1089276"/>
              <a:gd name="T65" fmla="*/ 561308 h 1111348"/>
              <a:gd name="T66" fmla="*/ 947387 w 1089276"/>
              <a:gd name="T67" fmla="*/ 533257 h 1111348"/>
              <a:gd name="T68" fmla="*/ 858565 w 1089276"/>
              <a:gd name="T69" fmla="*/ 519217 h 1111348"/>
              <a:gd name="T70" fmla="*/ 621721 w 1089276"/>
              <a:gd name="T71" fmla="*/ 491162 h 1111348"/>
              <a:gd name="T72" fmla="*/ 444085 w 1089276"/>
              <a:gd name="T73" fmla="*/ 463086 h 1111348"/>
              <a:gd name="T74" fmla="*/ 325659 w 1089276"/>
              <a:gd name="T75" fmla="*/ 435029 h 1111348"/>
              <a:gd name="T76" fmla="*/ 148033 w 1089276"/>
              <a:gd name="T77" fmla="*/ 392916 h 1111348"/>
              <a:gd name="T78" fmla="*/ 118425 w 1089276"/>
              <a:gd name="T79" fmla="*/ 350825 h 1111348"/>
              <a:gd name="T80" fmla="*/ 59207 w 1089276"/>
              <a:gd name="T81" fmla="*/ 322757 h 1111348"/>
              <a:gd name="T82" fmla="*/ 0 w 1089276"/>
              <a:gd name="T83" fmla="*/ 280654 h 1111348"/>
              <a:gd name="T84" fmla="*/ 29607 w 1089276"/>
              <a:gd name="T85" fmla="*/ 84210 h 1111348"/>
              <a:gd name="T86" fmla="*/ 118425 w 1089276"/>
              <a:gd name="T87" fmla="*/ 56131 h 11113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089276"/>
              <a:gd name="T133" fmla="*/ 0 h 1111348"/>
              <a:gd name="T134" fmla="*/ 1089276 w 1089276"/>
              <a:gd name="T135" fmla="*/ 1111348 h 111134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089276" h="1111348">
                <a:moveTo>
                  <a:pt x="84406" y="0"/>
                </a:moveTo>
                <a:cubicBezTo>
                  <a:pt x="98474" y="4689"/>
                  <a:pt x="117990" y="2001"/>
                  <a:pt x="126609" y="14068"/>
                </a:cubicBezTo>
                <a:cubicBezTo>
                  <a:pt x="143847" y="38201"/>
                  <a:pt x="138293" y="73798"/>
                  <a:pt x="154744" y="98474"/>
                </a:cubicBezTo>
                <a:lnTo>
                  <a:pt x="182880" y="140677"/>
                </a:lnTo>
                <a:cubicBezTo>
                  <a:pt x="187569" y="154745"/>
                  <a:pt x="189318" y="170165"/>
                  <a:pt x="196947" y="182880"/>
                </a:cubicBezTo>
                <a:cubicBezTo>
                  <a:pt x="215665" y="214078"/>
                  <a:pt x="299015" y="256811"/>
                  <a:pt x="309489" y="267286"/>
                </a:cubicBezTo>
                <a:cubicBezTo>
                  <a:pt x="340300" y="298098"/>
                  <a:pt x="338417" y="299894"/>
                  <a:pt x="379827" y="323557"/>
                </a:cubicBezTo>
                <a:cubicBezTo>
                  <a:pt x="398035" y="333962"/>
                  <a:pt x="418649" y="340060"/>
                  <a:pt x="436098" y="351693"/>
                </a:cubicBezTo>
                <a:cubicBezTo>
                  <a:pt x="447134" y="359050"/>
                  <a:pt x="453877" y="371543"/>
                  <a:pt x="464234" y="379828"/>
                </a:cubicBezTo>
                <a:cubicBezTo>
                  <a:pt x="477436" y="390390"/>
                  <a:pt x="493235" y="397401"/>
                  <a:pt x="506437" y="407963"/>
                </a:cubicBezTo>
                <a:cubicBezTo>
                  <a:pt x="516794" y="416249"/>
                  <a:pt x="523199" y="429275"/>
                  <a:pt x="534572" y="436099"/>
                </a:cubicBezTo>
                <a:cubicBezTo>
                  <a:pt x="547287" y="443728"/>
                  <a:pt x="562707" y="445477"/>
                  <a:pt x="576775" y="450166"/>
                </a:cubicBezTo>
                <a:cubicBezTo>
                  <a:pt x="641271" y="546911"/>
                  <a:pt x="600966" y="523880"/>
                  <a:pt x="675249" y="548640"/>
                </a:cubicBezTo>
                <a:cubicBezTo>
                  <a:pt x="703384" y="567397"/>
                  <a:pt x="735744" y="581001"/>
                  <a:pt x="759655" y="604911"/>
                </a:cubicBezTo>
                <a:cubicBezTo>
                  <a:pt x="769034" y="614289"/>
                  <a:pt x="776418" y="626222"/>
                  <a:pt x="787791" y="633046"/>
                </a:cubicBezTo>
                <a:cubicBezTo>
                  <a:pt x="800507" y="640675"/>
                  <a:pt x="815926" y="642425"/>
                  <a:pt x="829994" y="647114"/>
                </a:cubicBezTo>
                <a:cubicBezTo>
                  <a:pt x="879100" y="696221"/>
                  <a:pt x="845546" y="671055"/>
                  <a:pt x="942535" y="703385"/>
                </a:cubicBezTo>
                <a:lnTo>
                  <a:pt x="984738" y="717453"/>
                </a:lnTo>
                <a:lnTo>
                  <a:pt x="1026941" y="731520"/>
                </a:lnTo>
                <a:cubicBezTo>
                  <a:pt x="1031630" y="745588"/>
                  <a:pt x="1034377" y="760460"/>
                  <a:pt x="1041009" y="773723"/>
                </a:cubicBezTo>
                <a:cubicBezTo>
                  <a:pt x="1048570" y="788845"/>
                  <a:pt x="1063798" y="799886"/>
                  <a:pt x="1069144" y="815926"/>
                </a:cubicBezTo>
                <a:cubicBezTo>
                  <a:pt x="1078164" y="842986"/>
                  <a:pt x="1078523" y="872197"/>
                  <a:pt x="1083212" y="900333"/>
                </a:cubicBezTo>
                <a:cubicBezTo>
                  <a:pt x="1078523" y="942536"/>
                  <a:pt x="1089276" y="989555"/>
                  <a:pt x="1069144" y="1026942"/>
                </a:cubicBezTo>
                <a:cubicBezTo>
                  <a:pt x="1053113" y="1056715"/>
                  <a:pt x="1012873" y="1064456"/>
                  <a:pt x="984738" y="1083213"/>
                </a:cubicBezTo>
                <a:lnTo>
                  <a:pt x="942535" y="1111348"/>
                </a:lnTo>
                <a:cubicBezTo>
                  <a:pt x="895189" y="1095566"/>
                  <a:pt x="892733" y="1096957"/>
                  <a:pt x="844061" y="1069145"/>
                </a:cubicBezTo>
                <a:cubicBezTo>
                  <a:pt x="829381" y="1060757"/>
                  <a:pt x="817398" y="1047670"/>
                  <a:pt x="801858" y="1041010"/>
                </a:cubicBezTo>
                <a:cubicBezTo>
                  <a:pt x="784087" y="1033394"/>
                  <a:pt x="764344" y="1031631"/>
                  <a:pt x="745587" y="1026942"/>
                </a:cubicBezTo>
                <a:cubicBezTo>
                  <a:pt x="736209" y="1017563"/>
                  <a:pt x="723383" y="1010669"/>
                  <a:pt x="717452" y="998806"/>
                </a:cubicBezTo>
                <a:cubicBezTo>
                  <a:pt x="669355" y="902611"/>
                  <a:pt x="705538" y="938900"/>
                  <a:pt x="675249" y="858130"/>
                </a:cubicBezTo>
                <a:cubicBezTo>
                  <a:pt x="667886" y="838494"/>
                  <a:pt x="656492" y="820616"/>
                  <a:pt x="647114" y="801859"/>
                </a:cubicBezTo>
                <a:cubicBezTo>
                  <a:pt x="641620" y="774390"/>
                  <a:pt x="622758" y="664961"/>
                  <a:pt x="604911" y="647114"/>
                </a:cubicBezTo>
                <a:cubicBezTo>
                  <a:pt x="552865" y="595069"/>
                  <a:pt x="587810" y="626335"/>
                  <a:pt x="492369" y="562708"/>
                </a:cubicBezTo>
                <a:cubicBezTo>
                  <a:pt x="478301" y="553330"/>
                  <a:pt x="466206" y="539920"/>
                  <a:pt x="450166" y="534573"/>
                </a:cubicBezTo>
                <a:cubicBezTo>
                  <a:pt x="436098" y="529884"/>
                  <a:pt x="422269" y="524407"/>
                  <a:pt x="407963" y="520505"/>
                </a:cubicBezTo>
                <a:cubicBezTo>
                  <a:pt x="370657" y="510331"/>
                  <a:pt x="332105" y="504598"/>
                  <a:pt x="295421" y="492370"/>
                </a:cubicBezTo>
                <a:cubicBezTo>
                  <a:pt x="267286" y="482991"/>
                  <a:pt x="237541" y="477497"/>
                  <a:pt x="211015" y="464234"/>
                </a:cubicBezTo>
                <a:cubicBezTo>
                  <a:pt x="192258" y="454856"/>
                  <a:pt x="174019" y="444360"/>
                  <a:pt x="154744" y="436099"/>
                </a:cubicBezTo>
                <a:cubicBezTo>
                  <a:pt x="73206" y="401154"/>
                  <a:pt x="151440" y="447963"/>
                  <a:pt x="70338" y="393896"/>
                </a:cubicBezTo>
                <a:cubicBezTo>
                  <a:pt x="65649" y="379828"/>
                  <a:pt x="63900" y="364408"/>
                  <a:pt x="56271" y="351693"/>
                </a:cubicBezTo>
                <a:cubicBezTo>
                  <a:pt x="49447" y="340320"/>
                  <a:pt x="36421" y="333914"/>
                  <a:pt x="28135" y="323557"/>
                </a:cubicBezTo>
                <a:cubicBezTo>
                  <a:pt x="17573" y="310355"/>
                  <a:pt x="9378" y="295422"/>
                  <a:pt x="0" y="281354"/>
                </a:cubicBezTo>
                <a:cubicBezTo>
                  <a:pt x="4689" y="215705"/>
                  <a:pt x="1938" y="149095"/>
                  <a:pt x="14067" y="84406"/>
                </a:cubicBezTo>
                <a:cubicBezTo>
                  <a:pt x="19964" y="52955"/>
                  <a:pt x="37975" y="56271"/>
                  <a:pt x="56271" y="56271"/>
                </a:cubicBezTo>
              </a:path>
            </a:pathLst>
          </a:custGeom>
          <a:solidFill>
            <a:srgbClr val="92D050"/>
          </a:solidFill>
          <a:ln w="349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649788" y="3527425"/>
            <a:ext cx="1158875" cy="976313"/>
          </a:xfrm>
          <a:custGeom>
            <a:avLst/>
            <a:gdLst>
              <a:gd name="T0" fmla="*/ 1042680 w 1159948"/>
              <a:gd name="T1" fmla="*/ 1018488 h 974785"/>
              <a:gd name="T2" fmla="*/ 1017458 w 1159948"/>
              <a:gd name="T3" fmla="*/ 1009472 h 974785"/>
              <a:gd name="T4" fmla="*/ 1000647 w 1159948"/>
              <a:gd name="T5" fmla="*/ 982435 h 974785"/>
              <a:gd name="T6" fmla="*/ 950214 w 1159948"/>
              <a:gd name="T7" fmla="*/ 937369 h 974785"/>
              <a:gd name="T8" fmla="*/ 899780 w 1159948"/>
              <a:gd name="T9" fmla="*/ 892303 h 974785"/>
              <a:gd name="T10" fmla="*/ 874561 w 1159948"/>
              <a:gd name="T11" fmla="*/ 865262 h 974785"/>
              <a:gd name="T12" fmla="*/ 849345 w 1159948"/>
              <a:gd name="T13" fmla="*/ 847235 h 974785"/>
              <a:gd name="T14" fmla="*/ 790504 w 1159948"/>
              <a:gd name="T15" fmla="*/ 766118 h 974785"/>
              <a:gd name="T16" fmla="*/ 782098 w 1159948"/>
              <a:gd name="T17" fmla="*/ 739080 h 974785"/>
              <a:gd name="T18" fmla="*/ 731667 w 1159948"/>
              <a:gd name="T19" fmla="*/ 694013 h 974785"/>
              <a:gd name="T20" fmla="*/ 681230 w 1159948"/>
              <a:gd name="T21" fmla="*/ 666973 h 974785"/>
              <a:gd name="T22" fmla="*/ 630797 w 1159948"/>
              <a:gd name="T23" fmla="*/ 612896 h 974785"/>
              <a:gd name="T24" fmla="*/ 597174 w 1159948"/>
              <a:gd name="T25" fmla="*/ 558816 h 974785"/>
              <a:gd name="T26" fmla="*/ 580366 w 1159948"/>
              <a:gd name="T27" fmla="*/ 531775 h 974785"/>
              <a:gd name="T28" fmla="*/ 555145 w 1159948"/>
              <a:gd name="T29" fmla="*/ 522763 h 974785"/>
              <a:gd name="T30" fmla="*/ 504711 w 1159948"/>
              <a:gd name="T31" fmla="*/ 486710 h 974785"/>
              <a:gd name="T32" fmla="*/ 437465 w 1159948"/>
              <a:gd name="T33" fmla="*/ 459671 h 974785"/>
              <a:gd name="T34" fmla="*/ 378624 w 1159948"/>
              <a:gd name="T35" fmla="*/ 432630 h 974785"/>
              <a:gd name="T36" fmla="*/ 345001 w 1159948"/>
              <a:gd name="T37" fmla="*/ 414609 h 974785"/>
              <a:gd name="T38" fmla="*/ 286163 w 1159948"/>
              <a:gd name="T39" fmla="*/ 396580 h 974785"/>
              <a:gd name="T40" fmla="*/ 260944 w 1159948"/>
              <a:gd name="T41" fmla="*/ 387567 h 974785"/>
              <a:gd name="T42" fmla="*/ 210509 w 1159948"/>
              <a:gd name="T43" fmla="*/ 351513 h 974785"/>
              <a:gd name="T44" fmla="*/ 160076 w 1159948"/>
              <a:gd name="T45" fmla="*/ 333486 h 974785"/>
              <a:gd name="T46" fmla="*/ 109639 w 1159948"/>
              <a:gd name="T47" fmla="*/ 297434 h 974785"/>
              <a:gd name="T48" fmla="*/ 101235 w 1159948"/>
              <a:gd name="T49" fmla="*/ 270395 h 974785"/>
              <a:gd name="T50" fmla="*/ 42395 w 1159948"/>
              <a:gd name="T51" fmla="*/ 189275 h 974785"/>
              <a:gd name="T52" fmla="*/ 25583 w 1159948"/>
              <a:gd name="T53" fmla="*/ 135197 h 974785"/>
              <a:gd name="T54" fmla="*/ 8778 w 1159948"/>
              <a:gd name="T55" fmla="*/ 81119 h 974785"/>
              <a:gd name="T56" fmla="*/ 376 w 1159948"/>
              <a:gd name="T57" fmla="*/ 54079 h 974785"/>
              <a:gd name="T58" fmla="*/ 8778 w 1159948"/>
              <a:gd name="T59" fmla="*/ 18026 h 974785"/>
              <a:gd name="T60" fmla="*/ 59207 w 1159948"/>
              <a:gd name="T61" fmla="*/ 0 h 974785"/>
              <a:gd name="T62" fmla="*/ 109639 w 1159948"/>
              <a:gd name="T63" fmla="*/ 18026 h 974785"/>
              <a:gd name="T64" fmla="*/ 176886 w 1159948"/>
              <a:gd name="T65" fmla="*/ 36051 h 974785"/>
              <a:gd name="T66" fmla="*/ 218916 w 1159948"/>
              <a:gd name="T67" fmla="*/ 90131 h 974785"/>
              <a:gd name="T68" fmla="*/ 244133 w 1159948"/>
              <a:gd name="T69" fmla="*/ 144209 h 974785"/>
              <a:gd name="T70" fmla="*/ 269350 w 1159948"/>
              <a:gd name="T71" fmla="*/ 162237 h 974785"/>
              <a:gd name="T72" fmla="*/ 286163 w 1159948"/>
              <a:gd name="T73" fmla="*/ 189275 h 974785"/>
              <a:gd name="T74" fmla="*/ 345001 w 1159948"/>
              <a:gd name="T75" fmla="*/ 225329 h 974785"/>
              <a:gd name="T76" fmla="*/ 395436 w 1159948"/>
              <a:gd name="T77" fmla="*/ 261381 h 974785"/>
              <a:gd name="T78" fmla="*/ 429058 w 1159948"/>
              <a:gd name="T79" fmla="*/ 288420 h 974785"/>
              <a:gd name="T80" fmla="*/ 454275 w 1159948"/>
              <a:gd name="T81" fmla="*/ 297434 h 974785"/>
              <a:gd name="T82" fmla="*/ 487898 w 1159948"/>
              <a:gd name="T83" fmla="*/ 315461 h 974785"/>
              <a:gd name="T84" fmla="*/ 571958 w 1159948"/>
              <a:gd name="T85" fmla="*/ 360525 h 974785"/>
              <a:gd name="T86" fmla="*/ 597174 w 1159948"/>
              <a:gd name="T87" fmla="*/ 378554 h 974785"/>
              <a:gd name="T88" fmla="*/ 622392 w 1159948"/>
              <a:gd name="T89" fmla="*/ 387567 h 974785"/>
              <a:gd name="T90" fmla="*/ 647608 w 1159948"/>
              <a:gd name="T91" fmla="*/ 414609 h 974785"/>
              <a:gd name="T92" fmla="*/ 706449 w 1159948"/>
              <a:gd name="T93" fmla="*/ 459671 h 974785"/>
              <a:gd name="T94" fmla="*/ 740071 w 1159948"/>
              <a:gd name="T95" fmla="*/ 486710 h 974785"/>
              <a:gd name="T96" fmla="*/ 765288 w 1159948"/>
              <a:gd name="T97" fmla="*/ 513750 h 974785"/>
              <a:gd name="T98" fmla="*/ 807318 w 1159948"/>
              <a:gd name="T99" fmla="*/ 531775 h 974785"/>
              <a:gd name="T100" fmla="*/ 824128 w 1159948"/>
              <a:gd name="T101" fmla="*/ 558816 h 974785"/>
              <a:gd name="T102" fmla="*/ 874561 w 1159948"/>
              <a:gd name="T103" fmla="*/ 594870 h 974785"/>
              <a:gd name="T104" fmla="*/ 899780 w 1159948"/>
              <a:gd name="T105" fmla="*/ 612896 h 974785"/>
              <a:gd name="T106" fmla="*/ 933404 w 1159948"/>
              <a:gd name="T107" fmla="*/ 630922 h 974785"/>
              <a:gd name="T108" fmla="*/ 983837 w 1159948"/>
              <a:gd name="T109" fmla="*/ 666973 h 974785"/>
              <a:gd name="T110" fmla="*/ 1034272 w 1159948"/>
              <a:gd name="T111" fmla="*/ 703026 h 974785"/>
              <a:gd name="T112" fmla="*/ 1042680 w 1159948"/>
              <a:gd name="T113" fmla="*/ 730066 h 974785"/>
              <a:gd name="T114" fmla="*/ 1067896 w 1159948"/>
              <a:gd name="T115" fmla="*/ 748091 h 974785"/>
              <a:gd name="T116" fmla="*/ 1109925 w 1159948"/>
              <a:gd name="T117" fmla="*/ 838224 h 974785"/>
              <a:gd name="T118" fmla="*/ 1126733 w 1159948"/>
              <a:gd name="T119" fmla="*/ 865262 h 974785"/>
              <a:gd name="T120" fmla="*/ 1093113 w 1159948"/>
              <a:gd name="T121" fmla="*/ 955395 h 974785"/>
              <a:gd name="T122" fmla="*/ 1067896 w 1159948"/>
              <a:gd name="T123" fmla="*/ 964408 h 974785"/>
              <a:gd name="T124" fmla="*/ 1042680 w 1159948"/>
              <a:gd name="T125" fmla="*/ 1018488 h 97478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59948"/>
              <a:gd name="T190" fmla="*/ 0 h 974785"/>
              <a:gd name="T191" fmla="*/ 1159948 w 1159948"/>
              <a:gd name="T192" fmla="*/ 974785 h 97478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59948" h="974785">
                <a:moveTo>
                  <a:pt x="1070051" y="974785"/>
                </a:moveTo>
                <a:cubicBezTo>
                  <a:pt x="1061425" y="971909"/>
                  <a:pt x="1051272" y="971838"/>
                  <a:pt x="1044172" y="966158"/>
                </a:cubicBezTo>
                <a:cubicBezTo>
                  <a:pt x="1036076" y="959681"/>
                  <a:pt x="1033556" y="948244"/>
                  <a:pt x="1026919" y="940279"/>
                </a:cubicBezTo>
                <a:cubicBezTo>
                  <a:pt x="1006163" y="915372"/>
                  <a:pt x="1000607" y="914111"/>
                  <a:pt x="975161" y="897147"/>
                </a:cubicBezTo>
                <a:cubicBezTo>
                  <a:pt x="941148" y="846129"/>
                  <a:pt x="979121" y="893814"/>
                  <a:pt x="923402" y="854015"/>
                </a:cubicBezTo>
                <a:cubicBezTo>
                  <a:pt x="913475" y="846924"/>
                  <a:pt x="906895" y="835946"/>
                  <a:pt x="897523" y="828136"/>
                </a:cubicBezTo>
                <a:cubicBezTo>
                  <a:pt x="889558" y="821499"/>
                  <a:pt x="879609" y="817520"/>
                  <a:pt x="871644" y="810883"/>
                </a:cubicBezTo>
                <a:cubicBezTo>
                  <a:pt x="851030" y="793705"/>
                  <a:pt x="818660" y="755447"/>
                  <a:pt x="811259" y="733245"/>
                </a:cubicBezTo>
                <a:cubicBezTo>
                  <a:pt x="808383" y="724619"/>
                  <a:pt x="807676" y="714932"/>
                  <a:pt x="802632" y="707366"/>
                </a:cubicBezTo>
                <a:cubicBezTo>
                  <a:pt x="793093" y="693058"/>
                  <a:pt x="766787" y="672191"/>
                  <a:pt x="750874" y="664234"/>
                </a:cubicBezTo>
                <a:cubicBezTo>
                  <a:pt x="716616" y="647104"/>
                  <a:pt x="730900" y="666607"/>
                  <a:pt x="699115" y="638354"/>
                </a:cubicBezTo>
                <a:cubicBezTo>
                  <a:pt x="680879" y="622144"/>
                  <a:pt x="660891" y="606897"/>
                  <a:pt x="647357" y="586596"/>
                </a:cubicBezTo>
                <a:lnTo>
                  <a:pt x="612851" y="534838"/>
                </a:lnTo>
                <a:cubicBezTo>
                  <a:pt x="607100" y="526211"/>
                  <a:pt x="605434" y="512237"/>
                  <a:pt x="595598" y="508958"/>
                </a:cubicBezTo>
                <a:lnTo>
                  <a:pt x="569719" y="500332"/>
                </a:lnTo>
                <a:cubicBezTo>
                  <a:pt x="539395" y="454846"/>
                  <a:pt x="569951" y="488108"/>
                  <a:pt x="517961" y="465826"/>
                </a:cubicBezTo>
                <a:cubicBezTo>
                  <a:pt x="440223" y="432509"/>
                  <a:pt x="558332" y="461823"/>
                  <a:pt x="448949" y="439947"/>
                </a:cubicBezTo>
                <a:cubicBezTo>
                  <a:pt x="396503" y="404982"/>
                  <a:pt x="452228" y="437942"/>
                  <a:pt x="388564" y="414068"/>
                </a:cubicBezTo>
                <a:cubicBezTo>
                  <a:pt x="376523" y="409553"/>
                  <a:pt x="365879" y="401881"/>
                  <a:pt x="354059" y="396815"/>
                </a:cubicBezTo>
                <a:cubicBezTo>
                  <a:pt x="333370" y="387948"/>
                  <a:pt x="315569" y="385817"/>
                  <a:pt x="293674" y="379562"/>
                </a:cubicBezTo>
                <a:cubicBezTo>
                  <a:pt x="284931" y="377064"/>
                  <a:pt x="276421" y="373811"/>
                  <a:pt x="267795" y="370936"/>
                </a:cubicBezTo>
                <a:cubicBezTo>
                  <a:pt x="250542" y="359434"/>
                  <a:pt x="235707" y="342987"/>
                  <a:pt x="216036" y="336430"/>
                </a:cubicBezTo>
                <a:cubicBezTo>
                  <a:pt x="198783" y="330679"/>
                  <a:pt x="179410" y="329265"/>
                  <a:pt x="164278" y="319177"/>
                </a:cubicBezTo>
                <a:lnTo>
                  <a:pt x="112519" y="284671"/>
                </a:lnTo>
                <a:cubicBezTo>
                  <a:pt x="109644" y="276045"/>
                  <a:pt x="108937" y="266358"/>
                  <a:pt x="103893" y="258792"/>
                </a:cubicBezTo>
                <a:cubicBezTo>
                  <a:pt x="74117" y="214129"/>
                  <a:pt x="66480" y="250069"/>
                  <a:pt x="43508" y="181154"/>
                </a:cubicBezTo>
                <a:lnTo>
                  <a:pt x="26255" y="129396"/>
                </a:lnTo>
                <a:lnTo>
                  <a:pt x="9002" y="77638"/>
                </a:lnTo>
                <a:lnTo>
                  <a:pt x="376" y="51758"/>
                </a:lnTo>
                <a:cubicBezTo>
                  <a:pt x="3251" y="40256"/>
                  <a:pt x="0" y="24968"/>
                  <a:pt x="9002" y="17253"/>
                </a:cubicBezTo>
                <a:cubicBezTo>
                  <a:pt x="22810" y="5418"/>
                  <a:pt x="60761" y="0"/>
                  <a:pt x="60761" y="0"/>
                </a:cubicBezTo>
                <a:cubicBezTo>
                  <a:pt x="78014" y="5751"/>
                  <a:pt x="94686" y="13687"/>
                  <a:pt x="112519" y="17253"/>
                </a:cubicBezTo>
                <a:cubicBezTo>
                  <a:pt x="164567" y="27662"/>
                  <a:pt x="141741" y="21243"/>
                  <a:pt x="181530" y="34505"/>
                </a:cubicBezTo>
                <a:cubicBezTo>
                  <a:pt x="200607" y="53582"/>
                  <a:pt x="212653" y="62245"/>
                  <a:pt x="224663" y="86264"/>
                </a:cubicBezTo>
                <a:cubicBezTo>
                  <a:pt x="238696" y="114330"/>
                  <a:pt x="225818" y="113298"/>
                  <a:pt x="250542" y="138022"/>
                </a:cubicBezTo>
                <a:cubicBezTo>
                  <a:pt x="257873" y="145353"/>
                  <a:pt x="267795" y="149524"/>
                  <a:pt x="276421" y="155275"/>
                </a:cubicBezTo>
                <a:cubicBezTo>
                  <a:pt x="282172" y="163901"/>
                  <a:pt x="286343" y="173823"/>
                  <a:pt x="293674" y="181154"/>
                </a:cubicBezTo>
                <a:cubicBezTo>
                  <a:pt x="308596" y="196076"/>
                  <a:pt x="337143" y="205510"/>
                  <a:pt x="354059" y="215660"/>
                </a:cubicBezTo>
                <a:cubicBezTo>
                  <a:pt x="371839" y="226328"/>
                  <a:pt x="389229" y="237725"/>
                  <a:pt x="405817" y="250166"/>
                </a:cubicBezTo>
                <a:cubicBezTo>
                  <a:pt x="417319" y="258792"/>
                  <a:pt x="427840" y="268912"/>
                  <a:pt x="440323" y="276045"/>
                </a:cubicBezTo>
                <a:cubicBezTo>
                  <a:pt x="448218" y="280556"/>
                  <a:pt x="457844" y="281089"/>
                  <a:pt x="466202" y="284671"/>
                </a:cubicBezTo>
                <a:cubicBezTo>
                  <a:pt x="478022" y="289737"/>
                  <a:pt x="489681" y="295308"/>
                  <a:pt x="500708" y="301924"/>
                </a:cubicBezTo>
                <a:cubicBezTo>
                  <a:pt x="574069" y="345941"/>
                  <a:pt x="525638" y="329723"/>
                  <a:pt x="586972" y="345056"/>
                </a:cubicBezTo>
                <a:cubicBezTo>
                  <a:pt x="595598" y="350807"/>
                  <a:pt x="603578" y="357672"/>
                  <a:pt x="612851" y="362309"/>
                </a:cubicBezTo>
                <a:cubicBezTo>
                  <a:pt x="620984" y="366376"/>
                  <a:pt x="631164" y="365892"/>
                  <a:pt x="638730" y="370936"/>
                </a:cubicBezTo>
                <a:cubicBezTo>
                  <a:pt x="648881" y="377703"/>
                  <a:pt x="655347" y="388876"/>
                  <a:pt x="664610" y="396815"/>
                </a:cubicBezTo>
                <a:cubicBezTo>
                  <a:pt x="692810" y="420986"/>
                  <a:pt x="697681" y="420437"/>
                  <a:pt x="724995" y="439947"/>
                </a:cubicBezTo>
                <a:cubicBezTo>
                  <a:pt x="736694" y="448304"/>
                  <a:pt x="748584" y="456470"/>
                  <a:pt x="759500" y="465826"/>
                </a:cubicBezTo>
                <a:cubicBezTo>
                  <a:pt x="768763" y="473765"/>
                  <a:pt x="775035" y="485239"/>
                  <a:pt x="785380" y="491705"/>
                </a:cubicBezTo>
                <a:cubicBezTo>
                  <a:pt x="798511" y="499912"/>
                  <a:pt x="814135" y="503207"/>
                  <a:pt x="828512" y="508958"/>
                </a:cubicBezTo>
                <a:cubicBezTo>
                  <a:pt x="834263" y="517585"/>
                  <a:pt x="837962" y="528011"/>
                  <a:pt x="845764" y="534838"/>
                </a:cubicBezTo>
                <a:cubicBezTo>
                  <a:pt x="861369" y="548492"/>
                  <a:pt x="880270" y="557841"/>
                  <a:pt x="897523" y="569343"/>
                </a:cubicBezTo>
                <a:cubicBezTo>
                  <a:pt x="906149" y="575094"/>
                  <a:pt x="914129" y="581959"/>
                  <a:pt x="923402" y="586596"/>
                </a:cubicBezTo>
                <a:cubicBezTo>
                  <a:pt x="934904" y="592347"/>
                  <a:pt x="946881" y="597233"/>
                  <a:pt x="957908" y="603849"/>
                </a:cubicBezTo>
                <a:cubicBezTo>
                  <a:pt x="975688" y="614517"/>
                  <a:pt x="1009666" y="638354"/>
                  <a:pt x="1009666" y="638354"/>
                </a:cubicBezTo>
                <a:cubicBezTo>
                  <a:pt x="1064114" y="720027"/>
                  <a:pt x="981848" y="609199"/>
                  <a:pt x="1061425" y="672860"/>
                </a:cubicBezTo>
                <a:cubicBezTo>
                  <a:pt x="1068525" y="678540"/>
                  <a:pt x="1064371" y="691639"/>
                  <a:pt x="1070051" y="698739"/>
                </a:cubicBezTo>
                <a:cubicBezTo>
                  <a:pt x="1076528" y="706835"/>
                  <a:pt x="1087304" y="710241"/>
                  <a:pt x="1095930" y="715992"/>
                </a:cubicBezTo>
                <a:cubicBezTo>
                  <a:pt x="1109587" y="770616"/>
                  <a:pt x="1097980" y="740630"/>
                  <a:pt x="1139063" y="802256"/>
                </a:cubicBezTo>
                <a:lnTo>
                  <a:pt x="1156315" y="828136"/>
                </a:lnTo>
                <a:cubicBezTo>
                  <a:pt x="1149495" y="875878"/>
                  <a:pt x="1159948" y="888976"/>
                  <a:pt x="1121810" y="914400"/>
                </a:cubicBezTo>
                <a:cubicBezTo>
                  <a:pt x="1114244" y="919444"/>
                  <a:pt x="1104557" y="920151"/>
                  <a:pt x="1095930" y="923026"/>
                </a:cubicBezTo>
                <a:lnTo>
                  <a:pt x="1070051" y="974785"/>
                </a:lnTo>
                <a:close/>
              </a:path>
            </a:pathLst>
          </a:custGeom>
          <a:solidFill>
            <a:srgbClr val="00B0F0"/>
          </a:solidFill>
          <a:ln w="349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000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fld id="{A90F19C8-934E-4AED-9F8D-94DCA38708C3}" type="slidenum">
              <a:rPr lang="en-US" altLang="en-US" sz="1400" smtClean="0">
                <a:solidFill>
                  <a:srgbClr val="FFFFFF"/>
                </a:solidFill>
                <a:latin typeface="Arial" pitchFamily="34" charset="0"/>
              </a:rPr>
              <a:pPr>
                <a:buClrTx/>
                <a:buFontTx/>
                <a:buNone/>
              </a:pPr>
              <a:t>65</a:t>
            </a:fld>
            <a:endParaRPr lang="en-US" altLang="en-US" sz="14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5001" name="Footer Placeholder 1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50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D1994C-BD52-4558-A5C0-DBFD5F1A5B2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B058B-4F0B-440E-A1A3-F6CBC6343783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66</a:t>
            </a:fld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652" y="5818981"/>
            <a:ext cx="12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2LCX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554015" y="3983421"/>
            <a:ext cx="21861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995448" y="3522040"/>
            <a:ext cx="1639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Solvent Accessibility</a:t>
            </a:r>
            <a:endParaRPr lang="en-US" dirty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50797"/>
            <a:ext cx="2857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72" y="105104"/>
            <a:ext cx="3805428" cy="317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" y="498316"/>
            <a:ext cx="2137410" cy="532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7" y="35237"/>
            <a:ext cx="1609483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96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648A04-375C-4047-8521-9F086B07F580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67</a:t>
            </a:fld>
            <a:endParaRPr lang="en-US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459" y="369832"/>
            <a:ext cx="260032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34" y="131707"/>
            <a:ext cx="28575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rved Up Arrow 6"/>
          <p:cNvSpPr/>
          <p:nvPr/>
        </p:nvSpPr>
        <p:spPr bwMode="auto">
          <a:xfrm>
            <a:off x="1208690" y="3878317"/>
            <a:ext cx="2354317" cy="735724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8900" y="2816772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Exposed</a:t>
            </a:r>
          </a:p>
        </p:txBody>
      </p:sp>
      <p:sp>
        <p:nvSpPr>
          <p:cNvPr id="9" name="Rectangle 8"/>
          <p:cNvSpPr/>
          <p:nvPr/>
        </p:nvSpPr>
        <p:spPr>
          <a:xfrm>
            <a:off x="8292485" y="379875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Buried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726621" y="3794234"/>
            <a:ext cx="1376855" cy="189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39032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034B16-6CD5-4515-AAFB-BA5B460B79AC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68</a:t>
            </a:fld>
            <a:endParaRPr lang="en-US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1" y="0"/>
            <a:ext cx="4495800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32" y="0"/>
            <a:ext cx="418147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3857297" y="4456386"/>
            <a:ext cx="19128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004441" y="4582510"/>
            <a:ext cx="160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chain is hidden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7715" y="275647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Buried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7083353" y="3017704"/>
            <a:ext cx="1093253" cy="64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857297" y="2678668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Exposed</a:t>
            </a:r>
          </a:p>
        </p:txBody>
      </p:sp>
    </p:spTree>
    <p:extLst>
      <p:ext uri="{BB962C8B-B14F-4D97-AF65-F5344CB8AC3E}">
        <p14:creationId xmlns:p14="http://schemas.microsoft.com/office/powerpoint/2010/main" val="2823722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Contact Map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/>
              <a:t> Protein function is often decided by its 3D Shape and fold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 Fold is often determined by what contacts the residues have with its surrounding residues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Surrounding residues of a </a:t>
            </a:r>
            <a:br>
              <a:rPr lang="en-US" dirty="0"/>
            </a:br>
            <a:r>
              <a:rPr lang="en-US" dirty="0"/>
              <a:t>residue may or may not be </a:t>
            </a:r>
            <a:br>
              <a:rPr lang="en-US" dirty="0"/>
            </a:br>
            <a:r>
              <a:rPr lang="en-US" dirty="0"/>
              <a:t>sequence neighbors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36BFC4-E56B-4735-BD50-E4F8F4235213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69</a:t>
            </a:fld>
            <a:endParaRPr lang="en-US" alt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4382814" y="4035972"/>
            <a:ext cx="3436883" cy="1692166"/>
          </a:xfrm>
          <a:custGeom>
            <a:avLst/>
            <a:gdLst>
              <a:gd name="connsiteX0" fmla="*/ 0 w 3436883"/>
              <a:gd name="connsiteY0" fmla="*/ 1030014 h 1692166"/>
              <a:gd name="connsiteX1" fmla="*/ 63062 w 3436883"/>
              <a:gd name="connsiteY1" fmla="*/ 1008994 h 1692166"/>
              <a:gd name="connsiteX2" fmla="*/ 704193 w 3436883"/>
              <a:gd name="connsiteY2" fmla="*/ 987973 h 1692166"/>
              <a:gd name="connsiteX3" fmla="*/ 777765 w 3436883"/>
              <a:gd name="connsiteY3" fmla="*/ 977462 h 1692166"/>
              <a:gd name="connsiteX4" fmla="*/ 840827 w 3436883"/>
              <a:gd name="connsiteY4" fmla="*/ 956442 h 1692166"/>
              <a:gd name="connsiteX5" fmla="*/ 872358 w 3436883"/>
              <a:gd name="connsiteY5" fmla="*/ 924911 h 1692166"/>
              <a:gd name="connsiteX6" fmla="*/ 914400 w 3436883"/>
              <a:gd name="connsiteY6" fmla="*/ 861849 h 1692166"/>
              <a:gd name="connsiteX7" fmla="*/ 924910 w 3436883"/>
              <a:gd name="connsiteY7" fmla="*/ 830318 h 1692166"/>
              <a:gd name="connsiteX8" fmla="*/ 935420 w 3436883"/>
              <a:gd name="connsiteY8" fmla="*/ 735725 h 1692166"/>
              <a:gd name="connsiteX9" fmla="*/ 956441 w 3436883"/>
              <a:gd name="connsiteY9" fmla="*/ 704194 h 1692166"/>
              <a:gd name="connsiteX10" fmla="*/ 977462 w 3436883"/>
              <a:gd name="connsiteY10" fmla="*/ 620111 h 1692166"/>
              <a:gd name="connsiteX11" fmla="*/ 998483 w 3436883"/>
              <a:gd name="connsiteY11" fmla="*/ 493987 h 1692166"/>
              <a:gd name="connsiteX12" fmla="*/ 1008993 w 3436883"/>
              <a:gd name="connsiteY12" fmla="*/ 367862 h 1692166"/>
              <a:gd name="connsiteX13" fmla="*/ 1019503 w 3436883"/>
              <a:gd name="connsiteY13" fmla="*/ 336331 h 1692166"/>
              <a:gd name="connsiteX14" fmla="*/ 1124607 w 3436883"/>
              <a:gd name="connsiteY14" fmla="*/ 241738 h 1692166"/>
              <a:gd name="connsiteX15" fmla="*/ 1166648 w 3436883"/>
              <a:gd name="connsiteY15" fmla="*/ 231228 h 1692166"/>
              <a:gd name="connsiteX16" fmla="*/ 1208689 w 3436883"/>
              <a:gd name="connsiteY16" fmla="*/ 210207 h 1692166"/>
              <a:gd name="connsiteX17" fmla="*/ 1250731 w 3436883"/>
              <a:gd name="connsiteY17" fmla="*/ 199697 h 1692166"/>
              <a:gd name="connsiteX18" fmla="*/ 1282262 w 3436883"/>
              <a:gd name="connsiteY18" fmla="*/ 178676 h 1692166"/>
              <a:gd name="connsiteX19" fmla="*/ 1387365 w 3436883"/>
              <a:gd name="connsiteY19" fmla="*/ 147145 h 1692166"/>
              <a:gd name="connsiteX20" fmla="*/ 1429407 w 3436883"/>
              <a:gd name="connsiteY20" fmla="*/ 126125 h 1692166"/>
              <a:gd name="connsiteX21" fmla="*/ 1481958 w 3436883"/>
              <a:gd name="connsiteY21" fmla="*/ 105104 h 1692166"/>
              <a:gd name="connsiteX22" fmla="*/ 1545020 w 3436883"/>
              <a:gd name="connsiteY22" fmla="*/ 73573 h 1692166"/>
              <a:gd name="connsiteX23" fmla="*/ 1723696 w 3436883"/>
              <a:gd name="connsiteY23" fmla="*/ 31531 h 1692166"/>
              <a:gd name="connsiteX24" fmla="*/ 1786758 w 3436883"/>
              <a:gd name="connsiteY24" fmla="*/ 21021 h 1692166"/>
              <a:gd name="connsiteX25" fmla="*/ 1818289 w 3436883"/>
              <a:gd name="connsiteY25" fmla="*/ 10511 h 1692166"/>
              <a:gd name="connsiteX26" fmla="*/ 1912883 w 3436883"/>
              <a:gd name="connsiteY26" fmla="*/ 0 h 1692166"/>
              <a:gd name="connsiteX27" fmla="*/ 2249214 w 3436883"/>
              <a:gd name="connsiteY27" fmla="*/ 21021 h 1692166"/>
              <a:gd name="connsiteX28" fmla="*/ 2333296 w 3436883"/>
              <a:gd name="connsiteY28" fmla="*/ 52552 h 1692166"/>
              <a:gd name="connsiteX29" fmla="*/ 2354317 w 3436883"/>
              <a:gd name="connsiteY29" fmla="*/ 136635 h 1692166"/>
              <a:gd name="connsiteX30" fmla="*/ 2364827 w 3436883"/>
              <a:gd name="connsiteY30" fmla="*/ 178676 h 1692166"/>
              <a:gd name="connsiteX31" fmla="*/ 2385848 w 3436883"/>
              <a:gd name="connsiteY31" fmla="*/ 210207 h 1692166"/>
              <a:gd name="connsiteX32" fmla="*/ 2406869 w 3436883"/>
              <a:gd name="connsiteY32" fmla="*/ 325821 h 1692166"/>
              <a:gd name="connsiteX33" fmla="*/ 2396358 w 3436883"/>
              <a:gd name="connsiteY33" fmla="*/ 420414 h 1692166"/>
              <a:gd name="connsiteX34" fmla="*/ 2364827 w 3436883"/>
              <a:gd name="connsiteY34" fmla="*/ 430925 h 1692166"/>
              <a:gd name="connsiteX35" fmla="*/ 2322786 w 3436883"/>
              <a:gd name="connsiteY35" fmla="*/ 451945 h 1692166"/>
              <a:gd name="connsiteX36" fmla="*/ 2291255 w 3436883"/>
              <a:gd name="connsiteY36" fmla="*/ 462456 h 1692166"/>
              <a:gd name="connsiteX37" fmla="*/ 2259724 w 3436883"/>
              <a:gd name="connsiteY37" fmla="*/ 483476 h 1692166"/>
              <a:gd name="connsiteX38" fmla="*/ 2217683 w 3436883"/>
              <a:gd name="connsiteY38" fmla="*/ 493987 h 1692166"/>
              <a:gd name="connsiteX39" fmla="*/ 2144110 w 3436883"/>
              <a:gd name="connsiteY39" fmla="*/ 525518 h 1692166"/>
              <a:gd name="connsiteX40" fmla="*/ 2070538 w 3436883"/>
              <a:gd name="connsiteY40" fmla="*/ 536028 h 1692166"/>
              <a:gd name="connsiteX41" fmla="*/ 2028496 w 3436883"/>
              <a:gd name="connsiteY41" fmla="*/ 546538 h 1692166"/>
              <a:gd name="connsiteX42" fmla="*/ 1975945 w 3436883"/>
              <a:gd name="connsiteY42" fmla="*/ 557049 h 1692166"/>
              <a:gd name="connsiteX43" fmla="*/ 1881352 w 3436883"/>
              <a:gd name="connsiteY43" fmla="*/ 578069 h 1692166"/>
              <a:gd name="connsiteX44" fmla="*/ 1797269 w 3436883"/>
              <a:gd name="connsiteY44" fmla="*/ 609600 h 1692166"/>
              <a:gd name="connsiteX45" fmla="*/ 1734207 w 3436883"/>
              <a:gd name="connsiteY45" fmla="*/ 630621 h 1692166"/>
              <a:gd name="connsiteX46" fmla="*/ 1692165 w 3436883"/>
              <a:gd name="connsiteY46" fmla="*/ 641131 h 1692166"/>
              <a:gd name="connsiteX47" fmla="*/ 1660634 w 3436883"/>
              <a:gd name="connsiteY47" fmla="*/ 662152 h 1692166"/>
              <a:gd name="connsiteX48" fmla="*/ 1587062 w 3436883"/>
              <a:gd name="connsiteY48" fmla="*/ 683173 h 1692166"/>
              <a:gd name="connsiteX49" fmla="*/ 1555531 w 3436883"/>
              <a:gd name="connsiteY49" fmla="*/ 693683 h 1692166"/>
              <a:gd name="connsiteX50" fmla="*/ 1450427 w 3436883"/>
              <a:gd name="connsiteY50" fmla="*/ 725214 h 1692166"/>
              <a:gd name="connsiteX51" fmla="*/ 1387365 w 3436883"/>
              <a:gd name="connsiteY51" fmla="*/ 756745 h 1692166"/>
              <a:gd name="connsiteX52" fmla="*/ 1324303 w 3436883"/>
              <a:gd name="connsiteY52" fmla="*/ 777766 h 1692166"/>
              <a:gd name="connsiteX53" fmla="*/ 1261241 w 3436883"/>
              <a:gd name="connsiteY53" fmla="*/ 830318 h 1692166"/>
              <a:gd name="connsiteX54" fmla="*/ 1229710 w 3436883"/>
              <a:gd name="connsiteY54" fmla="*/ 861849 h 1692166"/>
              <a:gd name="connsiteX55" fmla="*/ 1166648 w 3436883"/>
              <a:gd name="connsiteY55" fmla="*/ 903890 h 1692166"/>
              <a:gd name="connsiteX56" fmla="*/ 1072055 w 3436883"/>
              <a:gd name="connsiteY56" fmla="*/ 987973 h 1692166"/>
              <a:gd name="connsiteX57" fmla="*/ 1019503 w 3436883"/>
              <a:gd name="connsiteY57" fmla="*/ 1082566 h 1692166"/>
              <a:gd name="connsiteX58" fmla="*/ 1030014 w 3436883"/>
              <a:gd name="connsiteY58" fmla="*/ 1366345 h 1692166"/>
              <a:gd name="connsiteX59" fmla="*/ 1072055 w 3436883"/>
              <a:gd name="connsiteY59" fmla="*/ 1429407 h 1692166"/>
              <a:gd name="connsiteX60" fmla="*/ 1093076 w 3436883"/>
              <a:gd name="connsiteY60" fmla="*/ 1460938 h 1692166"/>
              <a:gd name="connsiteX61" fmla="*/ 1114096 w 3436883"/>
              <a:gd name="connsiteY61" fmla="*/ 1524000 h 1692166"/>
              <a:gd name="connsiteX62" fmla="*/ 1124607 w 3436883"/>
              <a:gd name="connsiteY62" fmla="*/ 1566042 h 1692166"/>
              <a:gd name="connsiteX63" fmla="*/ 1198179 w 3436883"/>
              <a:gd name="connsiteY63" fmla="*/ 1629104 h 1692166"/>
              <a:gd name="connsiteX64" fmla="*/ 1250731 w 3436883"/>
              <a:gd name="connsiteY64" fmla="*/ 1650125 h 1692166"/>
              <a:gd name="connsiteX65" fmla="*/ 1282262 w 3436883"/>
              <a:gd name="connsiteY65" fmla="*/ 1671145 h 1692166"/>
              <a:gd name="connsiteX66" fmla="*/ 1345324 w 3436883"/>
              <a:gd name="connsiteY66" fmla="*/ 1681656 h 1692166"/>
              <a:gd name="connsiteX67" fmla="*/ 1376855 w 3436883"/>
              <a:gd name="connsiteY67" fmla="*/ 1692166 h 1692166"/>
              <a:gd name="connsiteX68" fmla="*/ 1524000 w 3436883"/>
              <a:gd name="connsiteY68" fmla="*/ 1681656 h 1692166"/>
              <a:gd name="connsiteX69" fmla="*/ 1597572 w 3436883"/>
              <a:gd name="connsiteY69" fmla="*/ 1618594 h 1692166"/>
              <a:gd name="connsiteX70" fmla="*/ 1629103 w 3436883"/>
              <a:gd name="connsiteY70" fmla="*/ 1608083 h 1692166"/>
              <a:gd name="connsiteX71" fmla="*/ 1692165 w 3436883"/>
              <a:gd name="connsiteY71" fmla="*/ 1566042 h 1692166"/>
              <a:gd name="connsiteX72" fmla="*/ 1723696 w 3436883"/>
              <a:gd name="connsiteY72" fmla="*/ 1545021 h 1692166"/>
              <a:gd name="connsiteX73" fmla="*/ 1755227 w 3436883"/>
              <a:gd name="connsiteY73" fmla="*/ 1534511 h 1692166"/>
              <a:gd name="connsiteX74" fmla="*/ 1797269 w 3436883"/>
              <a:gd name="connsiteY74" fmla="*/ 1502980 h 1692166"/>
              <a:gd name="connsiteX75" fmla="*/ 1828800 w 3436883"/>
              <a:gd name="connsiteY75" fmla="*/ 1492469 h 1692166"/>
              <a:gd name="connsiteX76" fmla="*/ 1870841 w 3436883"/>
              <a:gd name="connsiteY76" fmla="*/ 1471449 h 1692166"/>
              <a:gd name="connsiteX77" fmla="*/ 1933903 w 3436883"/>
              <a:gd name="connsiteY77" fmla="*/ 1481959 h 1692166"/>
              <a:gd name="connsiteX78" fmla="*/ 1975945 w 3436883"/>
              <a:gd name="connsiteY78" fmla="*/ 1618594 h 1692166"/>
              <a:gd name="connsiteX79" fmla="*/ 2039007 w 3436883"/>
              <a:gd name="connsiteY79" fmla="*/ 1597573 h 1692166"/>
              <a:gd name="connsiteX80" fmla="*/ 2070538 w 3436883"/>
              <a:gd name="connsiteY80" fmla="*/ 1587062 h 1692166"/>
              <a:gd name="connsiteX81" fmla="*/ 2133600 w 3436883"/>
              <a:gd name="connsiteY81" fmla="*/ 1492469 h 1692166"/>
              <a:gd name="connsiteX82" fmla="*/ 2186152 w 3436883"/>
              <a:gd name="connsiteY82" fmla="*/ 1439918 h 1692166"/>
              <a:gd name="connsiteX83" fmla="*/ 2249214 w 3436883"/>
              <a:gd name="connsiteY83" fmla="*/ 1418897 h 1692166"/>
              <a:gd name="connsiteX84" fmla="*/ 2280745 w 3436883"/>
              <a:gd name="connsiteY84" fmla="*/ 1408387 h 1692166"/>
              <a:gd name="connsiteX85" fmla="*/ 2343807 w 3436883"/>
              <a:gd name="connsiteY85" fmla="*/ 1429407 h 1692166"/>
              <a:gd name="connsiteX86" fmla="*/ 2354317 w 3436883"/>
              <a:gd name="connsiteY86" fmla="*/ 1460938 h 1692166"/>
              <a:gd name="connsiteX87" fmla="*/ 2385848 w 3436883"/>
              <a:gd name="connsiteY87" fmla="*/ 1492469 h 1692166"/>
              <a:gd name="connsiteX88" fmla="*/ 2406869 w 3436883"/>
              <a:gd name="connsiteY88" fmla="*/ 1524000 h 1692166"/>
              <a:gd name="connsiteX89" fmla="*/ 2459420 w 3436883"/>
              <a:gd name="connsiteY89" fmla="*/ 1545021 h 1692166"/>
              <a:gd name="connsiteX90" fmla="*/ 2554014 w 3436883"/>
              <a:gd name="connsiteY90" fmla="*/ 1534511 h 1692166"/>
              <a:gd name="connsiteX91" fmla="*/ 2606565 w 3436883"/>
              <a:gd name="connsiteY91" fmla="*/ 1481959 h 1692166"/>
              <a:gd name="connsiteX92" fmla="*/ 2638096 w 3436883"/>
              <a:gd name="connsiteY92" fmla="*/ 1460938 h 1692166"/>
              <a:gd name="connsiteX93" fmla="*/ 2669627 w 3436883"/>
              <a:gd name="connsiteY93" fmla="*/ 1429407 h 1692166"/>
              <a:gd name="connsiteX94" fmla="*/ 2701158 w 3436883"/>
              <a:gd name="connsiteY94" fmla="*/ 1408387 h 1692166"/>
              <a:gd name="connsiteX95" fmla="*/ 2774731 w 3436883"/>
              <a:gd name="connsiteY95" fmla="*/ 1355835 h 1692166"/>
              <a:gd name="connsiteX96" fmla="*/ 2806262 w 3436883"/>
              <a:gd name="connsiteY96" fmla="*/ 1345325 h 1692166"/>
              <a:gd name="connsiteX97" fmla="*/ 2827283 w 3436883"/>
              <a:gd name="connsiteY97" fmla="*/ 1313794 h 1692166"/>
              <a:gd name="connsiteX98" fmla="*/ 2900855 w 3436883"/>
              <a:gd name="connsiteY98" fmla="*/ 1271752 h 1692166"/>
              <a:gd name="connsiteX99" fmla="*/ 2995448 w 3436883"/>
              <a:gd name="connsiteY99" fmla="*/ 1198180 h 1692166"/>
              <a:gd name="connsiteX100" fmla="*/ 3090041 w 3436883"/>
              <a:gd name="connsiteY100" fmla="*/ 1145628 h 1692166"/>
              <a:gd name="connsiteX101" fmla="*/ 3163614 w 3436883"/>
              <a:gd name="connsiteY101" fmla="*/ 1114097 h 1692166"/>
              <a:gd name="connsiteX102" fmla="*/ 3216165 w 3436883"/>
              <a:gd name="connsiteY102" fmla="*/ 1093076 h 1692166"/>
              <a:gd name="connsiteX103" fmla="*/ 3300248 w 3436883"/>
              <a:gd name="connsiteY103" fmla="*/ 1072056 h 1692166"/>
              <a:gd name="connsiteX104" fmla="*/ 3342289 w 3436883"/>
              <a:gd name="connsiteY104" fmla="*/ 1051035 h 1692166"/>
              <a:gd name="connsiteX105" fmla="*/ 3436883 w 3436883"/>
              <a:gd name="connsiteY105" fmla="*/ 1040525 h 169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436883" h="1692166">
                <a:moveTo>
                  <a:pt x="0" y="1030014"/>
                </a:moveTo>
                <a:cubicBezTo>
                  <a:pt x="21021" y="1023007"/>
                  <a:pt x="41839" y="1015361"/>
                  <a:pt x="63062" y="1008994"/>
                </a:cubicBezTo>
                <a:cubicBezTo>
                  <a:pt x="257139" y="950771"/>
                  <a:pt x="667614" y="988615"/>
                  <a:pt x="704193" y="987973"/>
                </a:cubicBezTo>
                <a:cubicBezTo>
                  <a:pt x="728717" y="984469"/>
                  <a:pt x="753626" y="983032"/>
                  <a:pt x="777765" y="977462"/>
                </a:cubicBezTo>
                <a:cubicBezTo>
                  <a:pt x="799355" y="972480"/>
                  <a:pt x="840827" y="956442"/>
                  <a:pt x="840827" y="956442"/>
                </a:cubicBezTo>
                <a:cubicBezTo>
                  <a:pt x="851337" y="945932"/>
                  <a:pt x="863232" y="936644"/>
                  <a:pt x="872358" y="924911"/>
                </a:cubicBezTo>
                <a:cubicBezTo>
                  <a:pt x="887869" y="904969"/>
                  <a:pt x="914400" y="861849"/>
                  <a:pt x="914400" y="861849"/>
                </a:cubicBezTo>
                <a:cubicBezTo>
                  <a:pt x="917903" y="851339"/>
                  <a:pt x="923089" y="841246"/>
                  <a:pt x="924910" y="830318"/>
                </a:cubicBezTo>
                <a:cubicBezTo>
                  <a:pt x="930125" y="799025"/>
                  <a:pt x="927726" y="766503"/>
                  <a:pt x="935420" y="735725"/>
                </a:cubicBezTo>
                <a:cubicBezTo>
                  <a:pt x="938484" y="723470"/>
                  <a:pt x="949434" y="714704"/>
                  <a:pt x="956441" y="704194"/>
                </a:cubicBezTo>
                <a:cubicBezTo>
                  <a:pt x="963448" y="676166"/>
                  <a:pt x="973879" y="648778"/>
                  <a:pt x="977462" y="620111"/>
                </a:cubicBezTo>
                <a:cubicBezTo>
                  <a:pt x="989764" y="521695"/>
                  <a:pt x="981121" y="563430"/>
                  <a:pt x="998483" y="493987"/>
                </a:cubicBezTo>
                <a:cubicBezTo>
                  <a:pt x="1001986" y="451945"/>
                  <a:pt x="1003418" y="409679"/>
                  <a:pt x="1008993" y="367862"/>
                </a:cubicBezTo>
                <a:cubicBezTo>
                  <a:pt x="1010457" y="356880"/>
                  <a:pt x="1012701" y="345076"/>
                  <a:pt x="1019503" y="336331"/>
                </a:cubicBezTo>
                <a:cubicBezTo>
                  <a:pt x="1031974" y="320297"/>
                  <a:pt x="1095893" y="256095"/>
                  <a:pt x="1124607" y="241738"/>
                </a:cubicBezTo>
                <a:cubicBezTo>
                  <a:pt x="1137527" y="235278"/>
                  <a:pt x="1152634" y="234731"/>
                  <a:pt x="1166648" y="231228"/>
                </a:cubicBezTo>
                <a:cubicBezTo>
                  <a:pt x="1180662" y="224221"/>
                  <a:pt x="1194019" y="215708"/>
                  <a:pt x="1208689" y="210207"/>
                </a:cubicBezTo>
                <a:cubicBezTo>
                  <a:pt x="1222215" y="205135"/>
                  <a:pt x="1237454" y="205387"/>
                  <a:pt x="1250731" y="199697"/>
                </a:cubicBezTo>
                <a:cubicBezTo>
                  <a:pt x="1262342" y="194721"/>
                  <a:pt x="1270651" y="183652"/>
                  <a:pt x="1282262" y="178676"/>
                </a:cubicBezTo>
                <a:cubicBezTo>
                  <a:pt x="1387914" y="133396"/>
                  <a:pt x="1245997" y="217826"/>
                  <a:pt x="1387365" y="147145"/>
                </a:cubicBezTo>
                <a:cubicBezTo>
                  <a:pt x="1401379" y="140138"/>
                  <a:pt x="1415089" y="132488"/>
                  <a:pt x="1429407" y="126125"/>
                </a:cubicBezTo>
                <a:cubicBezTo>
                  <a:pt x="1446647" y="118463"/>
                  <a:pt x="1465083" y="113541"/>
                  <a:pt x="1481958" y="105104"/>
                </a:cubicBezTo>
                <a:cubicBezTo>
                  <a:pt x="1563450" y="64357"/>
                  <a:pt x="1465771" y="99988"/>
                  <a:pt x="1545020" y="73573"/>
                </a:cubicBezTo>
                <a:cubicBezTo>
                  <a:pt x="1619715" y="23777"/>
                  <a:pt x="1556447" y="59405"/>
                  <a:pt x="1723696" y="31531"/>
                </a:cubicBezTo>
                <a:cubicBezTo>
                  <a:pt x="1744717" y="28028"/>
                  <a:pt x="1765955" y="25644"/>
                  <a:pt x="1786758" y="21021"/>
                </a:cubicBezTo>
                <a:cubicBezTo>
                  <a:pt x="1797573" y="18618"/>
                  <a:pt x="1807361" y="12332"/>
                  <a:pt x="1818289" y="10511"/>
                </a:cubicBezTo>
                <a:cubicBezTo>
                  <a:pt x="1849583" y="5295"/>
                  <a:pt x="1881352" y="3504"/>
                  <a:pt x="1912883" y="0"/>
                </a:cubicBezTo>
                <a:cubicBezTo>
                  <a:pt x="2009609" y="3720"/>
                  <a:pt x="2142486" y="-2696"/>
                  <a:pt x="2249214" y="21021"/>
                </a:cubicBezTo>
                <a:cubicBezTo>
                  <a:pt x="2267754" y="25141"/>
                  <a:pt x="2323061" y="48458"/>
                  <a:pt x="2333296" y="52552"/>
                </a:cubicBezTo>
                <a:cubicBezTo>
                  <a:pt x="2354667" y="159403"/>
                  <a:pt x="2332770" y="61219"/>
                  <a:pt x="2354317" y="136635"/>
                </a:cubicBezTo>
                <a:cubicBezTo>
                  <a:pt x="2358285" y="150524"/>
                  <a:pt x="2359137" y="165399"/>
                  <a:pt x="2364827" y="178676"/>
                </a:cubicBezTo>
                <a:cubicBezTo>
                  <a:pt x="2369803" y="190287"/>
                  <a:pt x="2378841" y="199697"/>
                  <a:pt x="2385848" y="210207"/>
                </a:cubicBezTo>
                <a:cubicBezTo>
                  <a:pt x="2395046" y="247000"/>
                  <a:pt x="2406869" y="288167"/>
                  <a:pt x="2406869" y="325821"/>
                </a:cubicBezTo>
                <a:cubicBezTo>
                  <a:pt x="2406869" y="357546"/>
                  <a:pt x="2408140" y="390958"/>
                  <a:pt x="2396358" y="420414"/>
                </a:cubicBezTo>
                <a:cubicBezTo>
                  <a:pt x="2392243" y="430701"/>
                  <a:pt x="2375010" y="426561"/>
                  <a:pt x="2364827" y="430925"/>
                </a:cubicBezTo>
                <a:cubicBezTo>
                  <a:pt x="2350426" y="437097"/>
                  <a:pt x="2337187" y="445773"/>
                  <a:pt x="2322786" y="451945"/>
                </a:cubicBezTo>
                <a:cubicBezTo>
                  <a:pt x="2312603" y="456309"/>
                  <a:pt x="2301164" y="457501"/>
                  <a:pt x="2291255" y="462456"/>
                </a:cubicBezTo>
                <a:cubicBezTo>
                  <a:pt x="2279957" y="468105"/>
                  <a:pt x="2271334" y="478500"/>
                  <a:pt x="2259724" y="483476"/>
                </a:cubicBezTo>
                <a:cubicBezTo>
                  <a:pt x="2246447" y="489166"/>
                  <a:pt x="2231208" y="488915"/>
                  <a:pt x="2217683" y="493987"/>
                </a:cubicBezTo>
                <a:cubicBezTo>
                  <a:pt x="2178627" y="508633"/>
                  <a:pt x="2181386" y="518063"/>
                  <a:pt x="2144110" y="525518"/>
                </a:cubicBezTo>
                <a:cubicBezTo>
                  <a:pt x="2119818" y="530376"/>
                  <a:pt x="2094911" y="531597"/>
                  <a:pt x="2070538" y="536028"/>
                </a:cubicBezTo>
                <a:cubicBezTo>
                  <a:pt x="2056326" y="538612"/>
                  <a:pt x="2042597" y="543404"/>
                  <a:pt x="2028496" y="546538"/>
                </a:cubicBezTo>
                <a:cubicBezTo>
                  <a:pt x="2011057" y="550413"/>
                  <a:pt x="1993521" y="553853"/>
                  <a:pt x="1975945" y="557049"/>
                </a:cubicBezTo>
                <a:cubicBezTo>
                  <a:pt x="1894551" y="571848"/>
                  <a:pt x="1936949" y="559537"/>
                  <a:pt x="1881352" y="578069"/>
                </a:cubicBezTo>
                <a:cubicBezTo>
                  <a:pt x="1826478" y="614651"/>
                  <a:pt x="1874197" y="588620"/>
                  <a:pt x="1797269" y="609600"/>
                </a:cubicBezTo>
                <a:cubicBezTo>
                  <a:pt x="1775892" y="615430"/>
                  <a:pt x="1755703" y="625247"/>
                  <a:pt x="1734207" y="630621"/>
                </a:cubicBezTo>
                <a:lnTo>
                  <a:pt x="1692165" y="641131"/>
                </a:lnTo>
                <a:cubicBezTo>
                  <a:pt x="1681655" y="648138"/>
                  <a:pt x="1671932" y="656503"/>
                  <a:pt x="1660634" y="662152"/>
                </a:cubicBezTo>
                <a:cubicBezTo>
                  <a:pt x="1643839" y="670549"/>
                  <a:pt x="1602770" y="678685"/>
                  <a:pt x="1587062" y="683173"/>
                </a:cubicBezTo>
                <a:cubicBezTo>
                  <a:pt x="1576409" y="686217"/>
                  <a:pt x="1566184" y="690639"/>
                  <a:pt x="1555531" y="693683"/>
                </a:cubicBezTo>
                <a:cubicBezTo>
                  <a:pt x="1444362" y="725446"/>
                  <a:pt x="1600254" y="675272"/>
                  <a:pt x="1450427" y="725214"/>
                </a:cubicBezTo>
                <a:cubicBezTo>
                  <a:pt x="1335444" y="763542"/>
                  <a:pt x="1509600" y="702419"/>
                  <a:pt x="1387365" y="756745"/>
                </a:cubicBezTo>
                <a:cubicBezTo>
                  <a:pt x="1367117" y="765744"/>
                  <a:pt x="1324303" y="777766"/>
                  <a:pt x="1324303" y="777766"/>
                </a:cubicBezTo>
                <a:cubicBezTo>
                  <a:pt x="1232185" y="869884"/>
                  <a:pt x="1349038" y="757154"/>
                  <a:pt x="1261241" y="830318"/>
                </a:cubicBezTo>
                <a:cubicBezTo>
                  <a:pt x="1249822" y="839834"/>
                  <a:pt x="1241443" y="852724"/>
                  <a:pt x="1229710" y="861849"/>
                </a:cubicBezTo>
                <a:cubicBezTo>
                  <a:pt x="1209768" y="877359"/>
                  <a:pt x="1184512" y="886026"/>
                  <a:pt x="1166648" y="903890"/>
                </a:cubicBezTo>
                <a:cubicBezTo>
                  <a:pt x="1094654" y="975884"/>
                  <a:pt x="1128321" y="950462"/>
                  <a:pt x="1072055" y="987973"/>
                </a:cubicBezTo>
                <a:cubicBezTo>
                  <a:pt x="1023869" y="1060253"/>
                  <a:pt x="1038004" y="1027068"/>
                  <a:pt x="1019503" y="1082566"/>
                </a:cubicBezTo>
                <a:cubicBezTo>
                  <a:pt x="1023007" y="1177159"/>
                  <a:pt x="1015834" y="1272755"/>
                  <a:pt x="1030014" y="1366345"/>
                </a:cubicBezTo>
                <a:cubicBezTo>
                  <a:pt x="1033799" y="1391324"/>
                  <a:pt x="1058041" y="1408386"/>
                  <a:pt x="1072055" y="1429407"/>
                </a:cubicBezTo>
                <a:lnTo>
                  <a:pt x="1093076" y="1460938"/>
                </a:lnTo>
                <a:cubicBezTo>
                  <a:pt x="1100083" y="1481959"/>
                  <a:pt x="1108722" y="1502504"/>
                  <a:pt x="1114096" y="1524000"/>
                </a:cubicBezTo>
                <a:cubicBezTo>
                  <a:pt x="1117600" y="1538014"/>
                  <a:pt x="1117440" y="1553500"/>
                  <a:pt x="1124607" y="1566042"/>
                </a:cubicBezTo>
                <a:cubicBezTo>
                  <a:pt x="1133498" y="1581602"/>
                  <a:pt x="1185525" y="1622074"/>
                  <a:pt x="1198179" y="1629104"/>
                </a:cubicBezTo>
                <a:cubicBezTo>
                  <a:pt x="1214671" y="1638267"/>
                  <a:pt x="1233856" y="1641688"/>
                  <a:pt x="1250731" y="1650125"/>
                </a:cubicBezTo>
                <a:cubicBezTo>
                  <a:pt x="1262029" y="1655774"/>
                  <a:pt x="1270278" y="1667150"/>
                  <a:pt x="1282262" y="1671145"/>
                </a:cubicBezTo>
                <a:cubicBezTo>
                  <a:pt x="1302479" y="1677884"/>
                  <a:pt x="1324521" y="1677033"/>
                  <a:pt x="1345324" y="1681656"/>
                </a:cubicBezTo>
                <a:cubicBezTo>
                  <a:pt x="1356139" y="1684059"/>
                  <a:pt x="1366345" y="1688663"/>
                  <a:pt x="1376855" y="1692166"/>
                </a:cubicBezTo>
                <a:cubicBezTo>
                  <a:pt x="1425903" y="1688663"/>
                  <a:pt x="1475998" y="1692323"/>
                  <a:pt x="1524000" y="1681656"/>
                </a:cubicBezTo>
                <a:cubicBezTo>
                  <a:pt x="1552704" y="1675277"/>
                  <a:pt x="1575061" y="1633601"/>
                  <a:pt x="1597572" y="1618594"/>
                </a:cubicBezTo>
                <a:cubicBezTo>
                  <a:pt x="1606790" y="1612448"/>
                  <a:pt x="1619418" y="1613463"/>
                  <a:pt x="1629103" y="1608083"/>
                </a:cubicBezTo>
                <a:cubicBezTo>
                  <a:pt x="1651187" y="1595814"/>
                  <a:pt x="1671144" y="1580056"/>
                  <a:pt x="1692165" y="1566042"/>
                </a:cubicBezTo>
                <a:cubicBezTo>
                  <a:pt x="1702675" y="1559035"/>
                  <a:pt x="1711712" y="1549015"/>
                  <a:pt x="1723696" y="1545021"/>
                </a:cubicBezTo>
                <a:lnTo>
                  <a:pt x="1755227" y="1534511"/>
                </a:lnTo>
                <a:cubicBezTo>
                  <a:pt x="1769241" y="1524001"/>
                  <a:pt x="1782060" y="1511671"/>
                  <a:pt x="1797269" y="1502980"/>
                </a:cubicBezTo>
                <a:cubicBezTo>
                  <a:pt x="1806888" y="1497483"/>
                  <a:pt x="1818617" y="1496833"/>
                  <a:pt x="1828800" y="1492469"/>
                </a:cubicBezTo>
                <a:cubicBezTo>
                  <a:pt x="1843201" y="1486297"/>
                  <a:pt x="1856827" y="1478456"/>
                  <a:pt x="1870841" y="1471449"/>
                </a:cubicBezTo>
                <a:cubicBezTo>
                  <a:pt x="1891862" y="1474952"/>
                  <a:pt x="1923800" y="1463196"/>
                  <a:pt x="1933903" y="1481959"/>
                </a:cubicBezTo>
                <a:cubicBezTo>
                  <a:pt x="2021419" y="1644487"/>
                  <a:pt x="1884411" y="1588081"/>
                  <a:pt x="1975945" y="1618594"/>
                </a:cubicBezTo>
                <a:lnTo>
                  <a:pt x="2039007" y="1597573"/>
                </a:lnTo>
                <a:lnTo>
                  <a:pt x="2070538" y="1587062"/>
                </a:lnTo>
                <a:lnTo>
                  <a:pt x="2133600" y="1492469"/>
                </a:lnTo>
                <a:cubicBezTo>
                  <a:pt x="2152778" y="1463701"/>
                  <a:pt x="2152958" y="1454671"/>
                  <a:pt x="2186152" y="1439918"/>
                </a:cubicBezTo>
                <a:cubicBezTo>
                  <a:pt x="2206400" y="1430919"/>
                  <a:pt x="2228193" y="1425904"/>
                  <a:pt x="2249214" y="1418897"/>
                </a:cubicBezTo>
                <a:lnTo>
                  <a:pt x="2280745" y="1408387"/>
                </a:lnTo>
                <a:cubicBezTo>
                  <a:pt x="2301766" y="1415394"/>
                  <a:pt x="2325777" y="1416528"/>
                  <a:pt x="2343807" y="1429407"/>
                </a:cubicBezTo>
                <a:cubicBezTo>
                  <a:pt x="2352822" y="1435846"/>
                  <a:pt x="2348172" y="1451720"/>
                  <a:pt x="2354317" y="1460938"/>
                </a:cubicBezTo>
                <a:cubicBezTo>
                  <a:pt x="2362562" y="1473306"/>
                  <a:pt x="2376332" y="1481050"/>
                  <a:pt x="2385848" y="1492469"/>
                </a:cubicBezTo>
                <a:cubicBezTo>
                  <a:pt x="2393935" y="1502173"/>
                  <a:pt x="2396590" y="1516658"/>
                  <a:pt x="2406869" y="1524000"/>
                </a:cubicBezTo>
                <a:cubicBezTo>
                  <a:pt x="2422221" y="1534966"/>
                  <a:pt x="2441903" y="1538014"/>
                  <a:pt x="2459420" y="1545021"/>
                </a:cubicBezTo>
                <a:cubicBezTo>
                  <a:pt x="2490951" y="1541518"/>
                  <a:pt x="2523236" y="1542205"/>
                  <a:pt x="2554014" y="1534511"/>
                </a:cubicBezTo>
                <a:cubicBezTo>
                  <a:pt x="2591384" y="1525169"/>
                  <a:pt x="2583209" y="1505315"/>
                  <a:pt x="2606565" y="1481959"/>
                </a:cubicBezTo>
                <a:cubicBezTo>
                  <a:pt x="2615497" y="1473027"/>
                  <a:pt x="2628392" y="1469025"/>
                  <a:pt x="2638096" y="1460938"/>
                </a:cubicBezTo>
                <a:cubicBezTo>
                  <a:pt x="2649515" y="1451422"/>
                  <a:pt x="2658208" y="1438923"/>
                  <a:pt x="2669627" y="1429407"/>
                </a:cubicBezTo>
                <a:cubicBezTo>
                  <a:pt x="2679331" y="1421320"/>
                  <a:pt x="2690879" y="1415729"/>
                  <a:pt x="2701158" y="1408387"/>
                </a:cubicBezTo>
                <a:cubicBezTo>
                  <a:pt x="2712262" y="1400456"/>
                  <a:pt x="2758222" y="1364090"/>
                  <a:pt x="2774731" y="1355835"/>
                </a:cubicBezTo>
                <a:cubicBezTo>
                  <a:pt x="2784640" y="1350880"/>
                  <a:pt x="2795752" y="1348828"/>
                  <a:pt x="2806262" y="1345325"/>
                </a:cubicBezTo>
                <a:cubicBezTo>
                  <a:pt x="2813269" y="1334815"/>
                  <a:pt x="2818351" y="1322726"/>
                  <a:pt x="2827283" y="1313794"/>
                </a:cubicBezTo>
                <a:cubicBezTo>
                  <a:pt x="2862078" y="1278999"/>
                  <a:pt x="2859637" y="1304727"/>
                  <a:pt x="2900855" y="1271752"/>
                </a:cubicBezTo>
                <a:cubicBezTo>
                  <a:pt x="3002133" y="1190729"/>
                  <a:pt x="2924392" y="1221865"/>
                  <a:pt x="2995448" y="1198180"/>
                </a:cubicBezTo>
                <a:cubicBezTo>
                  <a:pt x="3067728" y="1149993"/>
                  <a:pt x="3034543" y="1164127"/>
                  <a:pt x="3090041" y="1145628"/>
                </a:cubicBezTo>
                <a:cubicBezTo>
                  <a:pt x="3145463" y="1108680"/>
                  <a:pt x="3095742" y="1136721"/>
                  <a:pt x="3163614" y="1114097"/>
                </a:cubicBezTo>
                <a:cubicBezTo>
                  <a:pt x="3181512" y="1108131"/>
                  <a:pt x="3198133" y="1098624"/>
                  <a:pt x="3216165" y="1093076"/>
                </a:cubicBezTo>
                <a:cubicBezTo>
                  <a:pt x="3243778" y="1084580"/>
                  <a:pt x="3300248" y="1072056"/>
                  <a:pt x="3300248" y="1072056"/>
                </a:cubicBezTo>
                <a:cubicBezTo>
                  <a:pt x="3314262" y="1065049"/>
                  <a:pt x="3327282" y="1055537"/>
                  <a:pt x="3342289" y="1051035"/>
                </a:cubicBezTo>
                <a:cubicBezTo>
                  <a:pt x="3383082" y="1038797"/>
                  <a:pt x="3400137" y="1040525"/>
                  <a:pt x="3436883" y="104052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918841" y="4677103"/>
            <a:ext cx="882869" cy="725214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F:\Hood2015\Class7-Structure\aminoacid-dime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984375"/>
            <a:ext cx="6116638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Proteins are polymers</a:t>
            </a:r>
            <a:br>
              <a:rPr lang="en-US" altLang="en-US" dirty="0"/>
            </a:br>
            <a:r>
              <a:rPr lang="en-US" altLang="en-US" dirty="0"/>
              <a:t>Amide Bond Chemistry</a:t>
            </a:r>
          </a:p>
        </p:txBody>
      </p:sp>
      <p:sp>
        <p:nvSpPr>
          <p:cNvPr id="26628" name="Date Placeholder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AD4813F-6556-4BC0-98E4-368AC4DA14AD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2662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266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830D53D-4C23-49DE-90AB-13B1782ED9E0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26631" name="Oval 5"/>
          <p:cNvSpPr>
            <a:spLocks noChangeArrowheads="1"/>
          </p:cNvSpPr>
          <p:nvPr/>
        </p:nvSpPr>
        <p:spPr bwMode="auto">
          <a:xfrm>
            <a:off x="3681413" y="2316163"/>
            <a:ext cx="793750" cy="646112"/>
          </a:xfrm>
          <a:prstGeom prst="ellipse">
            <a:avLst/>
          </a:prstGeom>
          <a:solidFill>
            <a:schemeClr val="accent1">
              <a:alpha val="23921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6632" name="Oval 7"/>
          <p:cNvSpPr>
            <a:spLocks noChangeArrowheads="1"/>
          </p:cNvSpPr>
          <p:nvPr/>
        </p:nvSpPr>
        <p:spPr bwMode="auto">
          <a:xfrm>
            <a:off x="4797425" y="2316163"/>
            <a:ext cx="566738" cy="476250"/>
          </a:xfrm>
          <a:prstGeom prst="ellipse">
            <a:avLst/>
          </a:prstGeom>
          <a:solidFill>
            <a:schemeClr val="accent1">
              <a:alpha val="23921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6633" name="Oval 6"/>
          <p:cNvSpPr>
            <a:spLocks noChangeArrowheads="1"/>
          </p:cNvSpPr>
          <p:nvPr/>
        </p:nvSpPr>
        <p:spPr bwMode="auto">
          <a:xfrm rot="-2029026">
            <a:off x="4064000" y="4097338"/>
            <a:ext cx="420688" cy="744537"/>
          </a:xfrm>
          <a:prstGeom prst="ellipse">
            <a:avLst/>
          </a:prstGeom>
          <a:solidFill>
            <a:schemeClr val="accent1">
              <a:alpha val="34901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6634" name="Oval 9"/>
          <p:cNvSpPr>
            <a:spLocks noChangeArrowheads="1"/>
          </p:cNvSpPr>
          <p:nvPr/>
        </p:nvSpPr>
        <p:spPr bwMode="auto">
          <a:xfrm rot="3242486">
            <a:off x="4732337" y="4357688"/>
            <a:ext cx="455613" cy="668338"/>
          </a:xfrm>
          <a:prstGeom prst="ellipse">
            <a:avLst/>
          </a:prstGeom>
          <a:solidFill>
            <a:schemeClr val="accent1">
              <a:alpha val="34901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26635" name="Straight Arrow Connector 10"/>
          <p:cNvCxnSpPr>
            <a:cxnSpLocks noChangeShapeType="1"/>
          </p:cNvCxnSpPr>
          <p:nvPr/>
        </p:nvCxnSpPr>
        <p:spPr bwMode="auto">
          <a:xfrm>
            <a:off x="4181475" y="3279775"/>
            <a:ext cx="0" cy="763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6" name="TextBox 11"/>
          <p:cNvSpPr txBox="1">
            <a:spLocks noChangeArrowheads="1"/>
          </p:cNvSpPr>
          <p:nvPr/>
        </p:nvSpPr>
        <p:spPr bwMode="auto">
          <a:xfrm>
            <a:off x="1751013" y="3495675"/>
            <a:ext cx="453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Elimination of a water  molecule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Map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2D representation of a 3D structure</a:t>
            </a:r>
          </a:p>
          <a:p>
            <a:pPr lvl="1"/>
            <a:r>
              <a:rPr lang="en-US" dirty="0"/>
              <a:t>3D structural elements have a unique shape in Contact maps</a:t>
            </a:r>
          </a:p>
          <a:p>
            <a:pPr lvl="2"/>
            <a:r>
              <a:rPr lang="en-US" dirty="0"/>
              <a:t>Helix, parallel/anti-parallel sheet etc.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Not affected by rotations or translations of the protein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6EDB62-8253-45AF-BA5E-83A64EEC32E0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70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2314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FFA04E-E664-4187-9AE3-028FB29976FF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71</a:t>
            </a:fld>
            <a:endParaRPr lang="en-US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585788"/>
            <a:ext cx="867727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0"/>
            <a:ext cx="31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1STP: Alpha Contact Plot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8193" y="1040524"/>
            <a:ext cx="1334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Anti-parallel sheet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2" y="85873"/>
            <a:ext cx="1609483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4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D892CE-8B55-48D6-824F-79D21B5A9C35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72</a:t>
            </a:fld>
            <a:endParaRPr lang="en-US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28664"/>
            <a:ext cx="9008269" cy="52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0" y="0"/>
            <a:ext cx="31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1HLO: Alpha Contact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9" y="89796"/>
            <a:ext cx="1609483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36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469" y="872030"/>
            <a:ext cx="398145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Flexibility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B76BB1-CF5A-4D4B-B4BD-F17340641BB1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73</a:t>
            </a:fld>
            <a:endParaRPr lang="en-US" altLang="en-US" dirty="0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944"/>
            <a:ext cx="37338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3490" y="1229710"/>
            <a:ext cx="8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2LCX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0359" y="5282183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6CC"/>
                </a:solidFill>
              </a:rPr>
              <a:t>N-TER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0359" y="1809247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6CC"/>
                </a:solidFill>
              </a:rPr>
              <a:t>C-TER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234"/>
            <a:ext cx="1609483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4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Hydrophobicity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4B1DF5-B15B-4656-A4A7-653C96013A89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74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15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implemented in DS-Visualizer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419770"/>
            <a:ext cx="2928257" cy="2862322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PHE  2.8  SER -0.8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  1.9  PRO -1.6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ILE  4.5  TYR -1.3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LEU  3.8  HIS -3.2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  4.2  GLN -3.5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CYS  2.5  ASN -3.5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TRP -0.9  GLU -3.5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ALA  1.8  LYS -3.9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THR -0.7  ASP -3.5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GLY -0.4  ARG -4.5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8886" y="1566041"/>
            <a:ext cx="60851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</a:t>
            </a:r>
            <a:br>
              <a:rPr lang="en-US" dirty="0"/>
            </a:br>
            <a:r>
              <a:rPr lang="en-US" sz="1200" i="1" dirty="0" err="1"/>
              <a:t>Kyte</a:t>
            </a:r>
            <a:r>
              <a:rPr lang="en-US" sz="1200" i="1" dirty="0"/>
              <a:t>, J.; Doolittle, R. F. A Simple Method for Displaying the Hydrophobic Character of a Protein. J. Mol. Biol.</a:t>
            </a:r>
            <a:r>
              <a:rPr lang="en-US" sz="1200" b="1" i="1" dirty="0"/>
              <a:t>1982</a:t>
            </a:r>
            <a:r>
              <a:rPr lang="en-US" sz="1200" i="1" dirty="0"/>
              <a:t>, 157, 105-132.</a:t>
            </a:r>
          </a:p>
          <a:p>
            <a:endParaRPr lang="en-US" sz="1200" i="1" dirty="0"/>
          </a:p>
          <a:p>
            <a:r>
              <a:rPr lang="en-US" dirty="0"/>
              <a:t>Usually a smoothing is often applied while calculating hydrophobicity:</a:t>
            </a:r>
          </a:p>
          <a:p>
            <a:endParaRPr lang="en-US" dirty="0"/>
          </a:p>
          <a:p>
            <a:r>
              <a:rPr lang="en-US" dirty="0"/>
              <a:t>A window of 5 is a good choice </a:t>
            </a:r>
          </a:p>
          <a:p>
            <a:endParaRPr lang="en-US" dirty="0"/>
          </a:p>
          <a:p>
            <a:r>
              <a:rPr lang="en-US" dirty="0"/>
              <a:t>   i-2,i-1, I, i+1, i+2  </a:t>
            </a:r>
          </a:p>
          <a:p>
            <a:endParaRPr lang="en-US" dirty="0"/>
          </a:p>
          <a:p>
            <a:r>
              <a:rPr lang="en-US" dirty="0"/>
              <a:t>The values are averaged over the neighboring residues. And if the final value is &gt; 0.7 HYDROPHOBIC </a:t>
            </a:r>
          </a:p>
          <a:p>
            <a:r>
              <a:rPr lang="en-US" dirty="0"/>
              <a:t>Otherwise non-hydrophobic </a:t>
            </a:r>
          </a:p>
        </p:txBody>
      </p:sp>
    </p:spTree>
    <p:extLst>
      <p:ext uri="{BB962C8B-B14F-4D97-AF65-F5344CB8AC3E}">
        <p14:creationId xmlns:p14="http://schemas.microsoft.com/office/powerpoint/2010/main" val="3048155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9903" y="0"/>
            <a:ext cx="8229600" cy="1143000"/>
          </a:xfrm>
        </p:spPr>
        <p:txBody>
          <a:bodyPr/>
          <a:lstStyle/>
          <a:p>
            <a:r>
              <a:rPr lang="en-US" dirty="0" err="1"/>
              <a:t>Protscale</a:t>
            </a:r>
            <a:r>
              <a:rPr lang="en-US" dirty="0"/>
              <a:t> Hydrophobicity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29AA9C-5456-4E25-B922-235D7C5EC39D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  <p:pic>
        <p:nvPicPr>
          <p:cNvPr id="81922" name="Picture 2" descr="ProtScale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16" y="144265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162097" y="2049517"/>
            <a:ext cx="725213" cy="363658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49765" y="878174"/>
            <a:ext cx="379423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 Unicode MS" pitchFamily="34" charset="-128"/>
                <a:cs typeface="Arial" pitchFamily="34" charset="0"/>
              </a:rPr>
              <a:t>TRANSMEM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 Unicode MS" pitchFamily="34" charset="-128"/>
                <a:cs typeface="Arial" pitchFamily="34" charset="0"/>
                <a:hlinkClick r:id="rId3"/>
              </a:rPr>
              <a:t>957-979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 Unicode MS" pitchFamily="34" charset="-128"/>
                <a:cs typeface="Arial" pitchFamily="34" charset="0"/>
              </a:rPr>
              <a:t> Helical. {ECO:0000255}.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761" y="1012905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P06213 Human Insulin Receptor</a:t>
            </a:r>
            <a:br>
              <a:rPr lang="en-US" b="1" dirty="0"/>
            </a:br>
            <a:r>
              <a:rPr lang="en-US" b="1" dirty="0" err="1"/>
              <a:t>Receptor</a:t>
            </a:r>
            <a:r>
              <a:rPr lang="en-US" b="1" dirty="0"/>
              <a:t> Tyr Kinase</a:t>
            </a:r>
          </a:p>
        </p:txBody>
      </p:sp>
    </p:spTree>
    <p:extLst>
      <p:ext uri="{BB962C8B-B14F-4D97-AF65-F5344CB8AC3E}">
        <p14:creationId xmlns:p14="http://schemas.microsoft.com/office/powerpoint/2010/main" val="1160310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64883"/>
            <a:ext cx="876141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Box 5"/>
          <p:cNvSpPr txBox="1">
            <a:spLocks noChangeArrowheads="1"/>
          </p:cNvSpPr>
          <p:nvPr/>
        </p:nvSpPr>
        <p:spPr bwMode="auto">
          <a:xfrm>
            <a:off x="-49213" y="5381308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mic Sans MS" pitchFamily="66" charset="0"/>
              </a:rPr>
              <a:t>Secondary Structure Prediction of hOCT1 using TMHMM Server v. 2.0</a:t>
            </a:r>
            <a:br>
              <a:rPr lang="en-US" altLang="en-US" sz="2000" b="1" dirty="0">
                <a:solidFill>
                  <a:srgbClr val="FF0000"/>
                </a:solidFill>
                <a:latin typeface="Comic Sans MS" pitchFamily="66" charset="0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Comic Sans MS" pitchFamily="66" charset="0"/>
              </a:rPr>
              <a:t>Display using TOPO2 server (UCSF)</a:t>
            </a:r>
          </a:p>
        </p:txBody>
      </p:sp>
      <p:sp>
        <p:nvSpPr>
          <p:cNvPr id="86020" name="Text Box 6"/>
          <p:cNvSpPr txBox="1">
            <a:spLocks noChangeArrowheads="1"/>
          </p:cNvSpPr>
          <p:nvPr/>
        </p:nvSpPr>
        <p:spPr bwMode="auto">
          <a:xfrm>
            <a:off x="295275" y="449263"/>
            <a:ext cx="8455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6021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Times New Roman" pitchFamily="18" charset="0"/>
              </a:rPr>
              <a:t>Secondary Structure Prediction hOCT1 (Isoform a) </a:t>
            </a:r>
          </a:p>
        </p:txBody>
      </p:sp>
      <p:sp>
        <p:nvSpPr>
          <p:cNvPr id="86022" name="Text Box 8"/>
          <p:cNvSpPr txBox="1">
            <a:spLocks noChangeArrowheads="1"/>
          </p:cNvSpPr>
          <p:nvPr/>
        </p:nvSpPr>
        <p:spPr bwMode="auto">
          <a:xfrm>
            <a:off x="5581650" y="1565021"/>
            <a:ext cx="3417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400" b="1" dirty="0">
                <a:latin typeface="Arial" pitchFamily="34" charset="0"/>
              </a:rPr>
              <a:t>Blue: Basic Residue</a:t>
            </a:r>
            <a:br>
              <a:rPr lang="en-US" altLang="en-US" sz="2400" b="1" dirty="0">
                <a:latin typeface="Arial" pitchFamily="34" charset="0"/>
              </a:rPr>
            </a:br>
            <a:r>
              <a:rPr lang="en-US" altLang="en-US" sz="2400" b="1" dirty="0">
                <a:solidFill>
                  <a:srgbClr val="CC3300"/>
                </a:solidFill>
                <a:latin typeface="Arial" pitchFamily="34" charset="0"/>
              </a:rPr>
              <a:t>Red: Acidic Residue</a:t>
            </a:r>
          </a:p>
        </p:txBody>
      </p:sp>
      <p:sp>
        <p:nvSpPr>
          <p:cNvPr id="86023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602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D93BB45-2DFB-4071-8D75-92B22265353F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860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C1D8FA-2DD0-4A34-9196-8FC0ADB413D5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40146B-524C-4538-BACD-8E6AEDCC904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8704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704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AB721BD-D780-42B8-BF9F-39231BFB3FF8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87045" name="Right Arrow 8"/>
          <p:cNvSpPr>
            <a:spLocks noChangeArrowheads="1"/>
          </p:cNvSpPr>
          <p:nvPr/>
        </p:nvSpPr>
        <p:spPr bwMode="auto">
          <a:xfrm rot="-5400000">
            <a:off x="-6349" y="2889250"/>
            <a:ext cx="1395412" cy="579437"/>
          </a:xfrm>
          <a:prstGeom prst="rightArrow">
            <a:avLst>
              <a:gd name="adj1" fmla="val 50000"/>
              <a:gd name="adj2" fmla="val 49948"/>
            </a:avLst>
          </a:prstGeom>
          <a:solidFill>
            <a:srgbClr val="00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7046" name="TextBox 9"/>
          <p:cNvSpPr txBox="1">
            <a:spLocks noChangeArrowheads="1"/>
          </p:cNvSpPr>
          <p:nvPr/>
        </p:nvSpPr>
        <p:spPr bwMode="auto">
          <a:xfrm>
            <a:off x="-30163" y="5924550"/>
            <a:ext cx="3949701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Based on RCSB help pages</a:t>
            </a:r>
          </a:p>
        </p:txBody>
      </p:sp>
      <p:cxnSp>
        <p:nvCxnSpPr>
          <p:cNvPr id="87047" name="Straight Arrow Connector 11"/>
          <p:cNvCxnSpPr>
            <a:cxnSpLocks noChangeShapeType="1"/>
          </p:cNvCxnSpPr>
          <p:nvPr/>
        </p:nvCxnSpPr>
        <p:spPr bwMode="auto">
          <a:xfrm>
            <a:off x="944563" y="3292475"/>
            <a:ext cx="87153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048" name="Group 15"/>
          <p:cNvGrpSpPr>
            <a:grpSpLocks/>
          </p:cNvGrpSpPr>
          <p:nvPr/>
        </p:nvGrpSpPr>
        <p:grpSpPr bwMode="auto">
          <a:xfrm>
            <a:off x="1852613" y="2230438"/>
            <a:ext cx="1585912" cy="1817687"/>
            <a:chOff x="1853184" y="2231136"/>
            <a:chExt cx="1584960" cy="1816608"/>
          </a:xfrm>
        </p:grpSpPr>
        <p:sp>
          <p:nvSpPr>
            <p:cNvPr id="87059" name="Rectangle 14"/>
            <p:cNvSpPr>
              <a:spLocks noChangeArrowheads="1"/>
            </p:cNvSpPr>
            <p:nvPr/>
          </p:nvSpPr>
          <p:spPr bwMode="auto">
            <a:xfrm>
              <a:off x="1853184" y="2231136"/>
              <a:ext cx="1584960" cy="1816608"/>
            </a:xfrm>
            <a:prstGeom prst="rect">
              <a:avLst/>
            </a:prstGeom>
            <a:solidFill>
              <a:schemeClr val="accent1">
                <a:alpha val="14117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87060" name="Right Arrow 6"/>
            <p:cNvSpPr>
              <a:spLocks noChangeArrowheads="1"/>
            </p:cNvSpPr>
            <p:nvPr/>
          </p:nvSpPr>
          <p:spPr bwMode="auto">
            <a:xfrm rot="-5400000">
              <a:off x="1536192" y="2804160"/>
              <a:ext cx="1395984" cy="579120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87061" name="Right Arrow 7"/>
            <p:cNvSpPr>
              <a:spLocks noChangeArrowheads="1"/>
            </p:cNvSpPr>
            <p:nvPr/>
          </p:nvSpPr>
          <p:spPr bwMode="auto">
            <a:xfrm rot="5400000">
              <a:off x="2267712" y="2889504"/>
              <a:ext cx="1395984" cy="579120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00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87062" name="Oval 12"/>
            <p:cNvSpPr>
              <a:spLocks noChangeArrowheads="1"/>
            </p:cNvSpPr>
            <p:nvPr/>
          </p:nvSpPr>
          <p:spPr bwMode="auto">
            <a:xfrm>
              <a:off x="2529840" y="2980944"/>
              <a:ext cx="146304" cy="31089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191723" y="834329"/>
            <a:ext cx="3658890" cy="4724764"/>
            <a:chOff x="3958062" y="1188060"/>
            <a:chExt cx="3658890" cy="4724764"/>
          </a:xfrm>
          <a:scene3d>
            <a:camera prst="orthographicFront">
              <a:rot lat="1200000" lon="3620717" rev="159839"/>
            </a:camera>
            <a:lightRig rig="threePt" dir="t"/>
          </a:scene3d>
        </p:grpSpPr>
        <p:grpSp>
          <p:nvGrpSpPr>
            <p:cNvPr id="63" name="Group 62"/>
            <p:cNvGrpSpPr/>
            <p:nvPr/>
          </p:nvGrpSpPr>
          <p:grpSpPr>
            <a:xfrm>
              <a:off x="3958062" y="1188060"/>
              <a:ext cx="3658890" cy="3137232"/>
              <a:chOff x="3958062" y="1188060"/>
              <a:chExt cx="3658890" cy="313723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412992" y="276148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" name="Right Arrow 18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" name="Right Arrow 19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5187051" y="2755061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3" name="Rectangle 22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" name="Right Arrow 23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" name="Right Arrow 24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3961755" y="276471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8" name="Rectangle 27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9" name="Right Arrow 28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0" name="Right Arrow 29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6409299" y="119448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4" name="Right Arrow 33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5" name="Right Arrow 34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83358" y="1188060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39" name="Right Arrow 38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40" name="Right Arrow 39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958062" y="119771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44" name="Right Arrow 43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45" name="Right Arrow 44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6411555" y="4349018"/>
              <a:ext cx="1203960" cy="1560576"/>
              <a:chOff x="1853184" y="2231136"/>
              <a:chExt cx="1584960" cy="1816608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9" name="Right Arrow 48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197806" y="4342593"/>
              <a:ext cx="1203960" cy="1560576"/>
              <a:chOff x="1853184" y="2231136"/>
              <a:chExt cx="1584960" cy="1816608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4" name="Right Arrow 53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972510" y="4352248"/>
              <a:ext cx="1203960" cy="1560576"/>
              <a:chOff x="1853184" y="2231136"/>
              <a:chExt cx="1584960" cy="1816608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9" name="Right Arrow 58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</p:grpSp>
      <p:grpSp>
        <p:nvGrpSpPr>
          <p:cNvPr id="161" name="Group 160"/>
          <p:cNvGrpSpPr/>
          <p:nvPr/>
        </p:nvGrpSpPr>
        <p:grpSpPr>
          <a:xfrm>
            <a:off x="4478917" y="858219"/>
            <a:ext cx="3658890" cy="4724764"/>
            <a:chOff x="3958062" y="1188060"/>
            <a:chExt cx="3658890" cy="4724764"/>
          </a:xfrm>
          <a:scene3d>
            <a:camera prst="orthographicFront">
              <a:rot lat="1200000" lon="3620717" rev="159839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3958062" y="1188060"/>
              <a:ext cx="3658890" cy="3137232"/>
              <a:chOff x="3958062" y="1188060"/>
              <a:chExt cx="3658890" cy="3137232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6412992" y="276148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04" name="Rectangle 203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5" name="Right Arrow 204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6" name="Right Arrow 205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>
                <a:off x="5187051" y="2755061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1" name="Right Arrow 200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2" name="Right Arrow 201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03" name="Oval 202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3961755" y="276471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196" name="Rectangle 195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7" name="Right Arrow 196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8" name="Right Arrow 197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9" name="Oval 198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6409299" y="119448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192" name="Rectangle 191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3" name="Right Arrow 192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4" name="Right Arrow 193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5" name="Oval 194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5183358" y="1188060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188" name="Rectangle 187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9" name="Right Arrow 188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0" name="Right Arrow 189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3958062" y="119771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184" name="Rectangle 183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5" name="Right Arrow 184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6" name="Right Arrow 185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87" name="Oval 186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411555" y="4349018"/>
              <a:ext cx="1203960" cy="1560576"/>
              <a:chOff x="1853184" y="2231136"/>
              <a:chExt cx="1584960" cy="1816608"/>
            </a:xfrm>
          </p:grpSpPr>
          <p:sp>
            <p:nvSpPr>
              <p:cNvPr id="174" name="Rectangle 173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5" name="Right Arrow 174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6" name="Right Arrow 175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5197806" y="4342593"/>
              <a:ext cx="1203960" cy="1560576"/>
              <a:chOff x="1853184" y="2231136"/>
              <a:chExt cx="1584960" cy="1816608"/>
            </a:xfrm>
          </p:grpSpPr>
          <p:sp>
            <p:nvSpPr>
              <p:cNvPr id="170" name="Rectangle 169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1" name="Right Arrow 170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2" name="Right Arrow 171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3972510" y="4352248"/>
              <a:ext cx="1203960" cy="1560576"/>
              <a:chOff x="1853184" y="2231136"/>
              <a:chExt cx="1584960" cy="1816608"/>
            </a:xfrm>
          </p:grpSpPr>
          <p:sp>
            <p:nvSpPr>
              <p:cNvPr id="166" name="Rectangle 165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67" name="Right Arrow 166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68" name="Right Arrow 167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821" y="828891"/>
            <a:ext cx="3658890" cy="4724764"/>
            <a:chOff x="3958062" y="1188060"/>
            <a:chExt cx="3658890" cy="4724764"/>
          </a:xfrm>
          <a:scene3d>
            <a:camera prst="orthographicFront">
              <a:rot lat="1200000" lon="3620717" rev="159839"/>
            </a:camera>
            <a:lightRig rig="threePt" dir="t"/>
          </a:scene3d>
        </p:grpSpPr>
        <p:grpSp>
          <p:nvGrpSpPr>
            <p:cNvPr id="209" name="Group 208"/>
            <p:cNvGrpSpPr/>
            <p:nvPr/>
          </p:nvGrpSpPr>
          <p:grpSpPr>
            <a:xfrm>
              <a:off x="3958062" y="1188060"/>
              <a:ext cx="3658890" cy="3137232"/>
              <a:chOff x="3958062" y="1188060"/>
              <a:chExt cx="3658890" cy="3137232"/>
            </a:xfrm>
          </p:grpSpPr>
          <p:grpSp>
            <p:nvGrpSpPr>
              <p:cNvPr id="225" name="Group 224"/>
              <p:cNvGrpSpPr/>
              <p:nvPr/>
            </p:nvGrpSpPr>
            <p:grpSpPr>
              <a:xfrm>
                <a:off x="6412992" y="276148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51" name="Rectangle 250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2" name="Right Arrow 251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3" name="Right Arrow 252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26" name="Group 225"/>
              <p:cNvGrpSpPr/>
              <p:nvPr/>
            </p:nvGrpSpPr>
            <p:grpSpPr>
              <a:xfrm>
                <a:off x="5187051" y="2755061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8" name="Right Arrow 247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9" name="Right Arrow 248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3961755" y="2764716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43" name="Rectangle 242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4" name="Right Arrow 243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5" name="Right Arrow 244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6" name="Oval 245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28" name="Group 227"/>
              <p:cNvGrpSpPr/>
              <p:nvPr/>
            </p:nvGrpSpPr>
            <p:grpSpPr>
              <a:xfrm>
                <a:off x="6409299" y="119448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0" name="Right Arrow 239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1" name="Right Arrow 240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29" name="Group 228"/>
              <p:cNvGrpSpPr/>
              <p:nvPr/>
            </p:nvGrpSpPr>
            <p:grpSpPr>
              <a:xfrm>
                <a:off x="5183358" y="1188060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35" name="Rectangle 234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6" name="Right Arrow 235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7" name="Right Arrow 236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230" name="Group 229"/>
              <p:cNvGrpSpPr/>
              <p:nvPr/>
            </p:nvGrpSpPr>
            <p:grpSpPr>
              <a:xfrm>
                <a:off x="3958062" y="1197715"/>
                <a:ext cx="1203960" cy="1560576"/>
                <a:chOff x="1853184" y="2231136"/>
                <a:chExt cx="1584960" cy="1816608"/>
              </a:xfrm>
            </p:grpSpPr>
            <p:sp>
              <p:nvSpPr>
                <p:cNvPr id="231" name="Rectangle 230"/>
                <p:cNvSpPr/>
                <p:nvPr/>
              </p:nvSpPr>
              <p:spPr bwMode="auto">
                <a:xfrm>
                  <a:off x="1853184" y="2231136"/>
                  <a:ext cx="1584960" cy="1816608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2" name="Right Arrow 231"/>
                <p:cNvSpPr/>
                <p:nvPr/>
              </p:nvSpPr>
              <p:spPr bwMode="auto">
                <a:xfrm rot="16200000">
                  <a:off x="1536192" y="2804160"/>
                  <a:ext cx="1395984" cy="579120"/>
                </a:xfrm>
                <a:prstGeom prst="rightArrow">
                  <a:avLst/>
                </a:prstGeom>
                <a:solidFill>
                  <a:srgbClr val="00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3" name="Right Arrow 232"/>
                <p:cNvSpPr/>
                <p:nvPr/>
              </p:nvSpPr>
              <p:spPr bwMode="auto">
                <a:xfrm rot="5400000">
                  <a:off x="2267712" y="2889504"/>
                  <a:ext cx="1395984" cy="579120"/>
                </a:xfrm>
                <a:prstGeom prst="rightArrow">
                  <a:avLst/>
                </a:prstGeom>
                <a:solidFill>
                  <a:srgbClr val="00FF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234" name="Oval 233"/>
                <p:cNvSpPr/>
                <p:nvPr/>
              </p:nvSpPr>
              <p:spPr bwMode="auto">
                <a:xfrm>
                  <a:off x="2529840" y="2980944"/>
                  <a:ext cx="146304" cy="3108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B prst="angle"/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210" name="Group 209"/>
            <p:cNvGrpSpPr/>
            <p:nvPr/>
          </p:nvGrpSpPr>
          <p:grpSpPr>
            <a:xfrm>
              <a:off x="6411555" y="4349018"/>
              <a:ext cx="1203960" cy="1560576"/>
              <a:chOff x="1853184" y="2231136"/>
              <a:chExt cx="1584960" cy="1816608"/>
            </a:xfrm>
          </p:grpSpPr>
          <p:sp>
            <p:nvSpPr>
              <p:cNvPr id="221" name="Rectangle 220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22" name="Right Arrow 221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23" name="Right Arrow 222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5197806" y="4342593"/>
              <a:ext cx="1203960" cy="1560576"/>
              <a:chOff x="1853184" y="2231136"/>
              <a:chExt cx="1584960" cy="1816608"/>
            </a:xfrm>
          </p:grpSpPr>
          <p:sp>
            <p:nvSpPr>
              <p:cNvPr id="217" name="Rectangle 216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8" name="Right Arrow 217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9" name="Right Arrow 218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3972510" y="4352248"/>
              <a:ext cx="1203960" cy="1560576"/>
              <a:chOff x="1853184" y="2231136"/>
              <a:chExt cx="1584960" cy="1816608"/>
            </a:xfrm>
          </p:grpSpPr>
          <p:sp>
            <p:nvSpPr>
              <p:cNvPr id="213" name="Rectangle 212"/>
              <p:cNvSpPr/>
              <p:nvPr/>
            </p:nvSpPr>
            <p:spPr bwMode="auto">
              <a:xfrm>
                <a:off x="1853184" y="2231136"/>
                <a:ext cx="1584960" cy="1816608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4" name="Right Arrow 213"/>
              <p:cNvSpPr/>
              <p:nvPr/>
            </p:nvSpPr>
            <p:spPr bwMode="auto">
              <a:xfrm rot="16200000">
                <a:off x="1536192" y="2804160"/>
                <a:ext cx="1395984" cy="579120"/>
              </a:xfrm>
              <a:prstGeom prst="rightArrow">
                <a:avLst/>
              </a:prstGeom>
              <a:solidFill>
                <a:srgbClr val="00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5" name="Right Arrow 214"/>
              <p:cNvSpPr/>
              <p:nvPr/>
            </p:nvSpPr>
            <p:spPr bwMode="auto">
              <a:xfrm rot="5400000">
                <a:off x="2267712" y="2889504"/>
                <a:ext cx="1395984" cy="579120"/>
              </a:xfrm>
              <a:prstGeom prst="rightArrow">
                <a:avLst/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 bwMode="auto">
              <a:xfrm>
                <a:off x="2529840" y="2980944"/>
                <a:ext cx="146304" cy="3108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B prst="angle"/>
              </a:sp3d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</a:endParaRPr>
              </a:p>
            </p:txBody>
          </p:sp>
        </p:grpSp>
      </p:grpSp>
      <p:sp>
        <p:nvSpPr>
          <p:cNvPr id="87052" name="TextBox 254"/>
          <p:cNvSpPr txBox="1">
            <a:spLocks noChangeArrowheads="1"/>
          </p:cNvSpPr>
          <p:nvPr/>
        </p:nvSpPr>
        <p:spPr bwMode="auto">
          <a:xfrm>
            <a:off x="5022850" y="0"/>
            <a:ext cx="2212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Arial" pitchFamily="34" charset="0"/>
              </a:rPr>
              <a:t>Crystal Structure</a:t>
            </a:r>
          </a:p>
        </p:txBody>
      </p:sp>
      <p:sp>
        <p:nvSpPr>
          <p:cNvPr id="87053" name="TextBox 255"/>
          <p:cNvSpPr txBox="1">
            <a:spLocks noChangeArrowheads="1"/>
          </p:cNvSpPr>
          <p:nvPr/>
        </p:nvSpPr>
        <p:spPr bwMode="auto">
          <a:xfrm>
            <a:off x="15875" y="2154238"/>
            <a:ext cx="19446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Arial" pitchFamily="34" charset="0"/>
              </a:rPr>
              <a:t>Asymmetric Unit</a:t>
            </a:r>
          </a:p>
        </p:txBody>
      </p:sp>
      <p:sp>
        <p:nvSpPr>
          <p:cNvPr id="87054" name="TextBox 256"/>
          <p:cNvSpPr txBox="1">
            <a:spLocks noChangeArrowheads="1"/>
          </p:cNvSpPr>
          <p:nvPr/>
        </p:nvSpPr>
        <p:spPr bwMode="auto">
          <a:xfrm>
            <a:off x="1800225" y="1854200"/>
            <a:ext cx="1944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itchFamily="34" charset="0"/>
              </a:rPr>
              <a:t>Example Unit Cell</a:t>
            </a:r>
          </a:p>
        </p:txBody>
      </p:sp>
      <p:sp>
        <p:nvSpPr>
          <p:cNvPr id="87055" name="TextBox 257"/>
          <p:cNvSpPr txBox="1">
            <a:spLocks noChangeArrowheads="1"/>
          </p:cNvSpPr>
          <p:nvPr/>
        </p:nvSpPr>
        <p:spPr bwMode="auto">
          <a:xfrm>
            <a:off x="0" y="4164013"/>
            <a:ext cx="11096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Smallest Portion of a Crystal</a:t>
            </a:r>
          </a:p>
        </p:txBody>
      </p:sp>
      <p:sp>
        <p:nvSpPr>
          <p:cNvPr id="87056" name="TextBox 258"/>
          <p:cNvSpPr txBox="1">
            <a:spLocks noChangeArrowheads="1"/>
          </p:cNvSpPr>
          <p:nvPr/>
        </p:nvSpPr>
        <p:spPr bwMode="auto">
          <a:xfrm>
            <a:off x="1406525" y="528638"/>
            <a:ext cx="25384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Arial" pitchFamily="34" charset="0"/>
              </a:rPr>
              <a:t>Symmetry Operations are Translations, Rotations and their combinations (screq axis)</a:t>
            </a:r>
          </a:p>
        </p:txBody>
      </p:sp>
      <p:cxnSp>
        <p:nvCxnSpPr>
          <p:cNvPr id="87057" name="Straight Arrow Connector 260"/>
          <p:cNvCxnSpPr>
            <a:cxnSpLocks noChangeShapeType="1"/>
          </p:cNvCxnSpPr>
          <p:nvPr/>
        </p:nvCxnSpPr>
        <p:spPr bwMode="auto">
          <a:xfrm>
            <a:off x="2603500" y="3346450"/>
            <a:ext cx="361950" cy="18351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8" name="TextBox 261"/>
          <p:cNvSpPr txBox="1">
            <a:spLocks noChangeArrowheads="1"/>
          </p:cNvSpPr>
          <p:nvPr/>
        </p:nvSpPr>
        <p:spPr bwMode="auto">
          <a:xfrm>
            <a:off x="1816100" y="5095875"/>
            <a:ext cx="2220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Two-fold rotation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Additional Information of Symmetry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crystal asymmetric unit may contain:</a:t>
            </a:r>
          </a:p>
          <a:p>
            <a:pPr lvl="1"/>
            <a:r>
              <a:rPr lang="en-US" altLang="en-US" dirty="0"/>
              <a:t>one biological assembly          (Ex. 2HHB)</a:t>
            </a:r>
          </a:p>
          <a:p>
            <a:pPr lvl="1"/>
            <a:r>
              <a:rPr lang="en-US" altLang="en-US" dirty="0"/>
              <a:t>part of a biological assembly   (Ex. 1hho)</a:t>
            </a:r>
          </a:p>
          <a:p>
            <a:pPr lvl="1"/>
            <a:r>
              <a:rPr lang="en-US" altLang="en-US" dirty="0"/>
              <a:t>multiple biological assemblies (Ex. 1hv4)</a:t>
            </a:r>
          </a:p>
          <a:p>
            <a:endParaRPr lang="en-US" altLang="en-US" dirty="0"/>
          </a:p>
        </p:txBody>
      </p:sp>
      <p:sp>
        <p:nvSpPr>
          <p:cNvPr id="880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7F1CA7-9CA4-4921-8F87-1EB1FA57290A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8806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880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844BC8-CABA-4186-A3B0-F2959B841FBF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7" name="Right Arrow 8"/>
          <p:cNvSpPr>
            <a:spLocks noChangeArrowheads="1"/>
          </p:cNvSpPr>
          <p:nvPr/>
        </p:nvSpPr>
        <p:spPr bwMode="auto">
          <a:xfrm rot="-5400000">
            <a:off x="2037604" y="4706937"/>
            <a:ext cx="1395412" cy="579437"/>
          </a:xfrm>
          <a:prstGeom prst="rightArrow">
            <a:avLst>
              <a:gd name="adj1" fmla="val 50000"/>
              <a:gd name="adj2" fmla="val 49948"/>
            </a:avLst>
          </a:prstGeom>
          <a:solidFill>
            <a:srgbClr val="00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3896566" y="4048125"/>
            <a:ext cx="1585912" cy="1817687"/>
            <a:chOff x="1853184" y="2231136"/>
            <a:chExt cx="1584960" cy="1816608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1853184" y="2231136"/>
              <a:ext cx="1584960" cy="1816608"/>
            </a:xfrm>
            <a:prstGeom prst="rect">
              <a:avLst/>
            </a:prstGeom>
            <a:solidFill>
              <a:schemeClr val="accent1">
                <a:alpha val="14117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0" name="Right Arrow 6"/>
            <p:cNvSpPr>
              <a:spLocks noChangeArrowheads="1"/>
            </p:cNvSpPr>
            <p:nvPr/>
          </p:nvSpPr>
          <p:spPr bwMode="auto">
            <a:xfrm rot="-5400000">
              <a:off x="1536192" y="2804160"/>
              <a:ext cx="1395984" cy="579120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" name="Right Arrow 7"/>
            <p:cNvSpPr>
              <a:spLocks noChangeArrowheads="1"/>
            </p:cNvSpPr>
            <p:nvPr/>
          </p:nvSpPr>
          <p:spPr bwMode="auto">
            <a:xfrm rot="5400000">
              <a:off x="2267712" y="2889504"/>
              <a:ext cx="1395984" cy="579120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rgbClr val="00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529840" y="2980944"/>
              <a:ext cx="146304" cy="31089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sp>
        <p:nvSpPr>
          <p:cNvPr id="13" name="TextBox 255"/>
          <p:cNvSpPr txBox="1">
            <a:spLocks noChangeArrowheads="1"/>
          </p:cNvSpPr>
          <p:nvPr/>
        </p:nvSpPr>
        <p:spPr bwMode="auto">
          <a:xfrm>
            <a:off x="2059828" y="3971925"/>
            <a:ext cx="19446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Arial" pitchFamily="34" charset="0"/>
              </a:rPr>
              <a:t>Asymmetric Unit</a:t>
            </a:r>
          </a:p>
        </p:txBody>
      </p:sp>
      <p:sp>
        <p:nvSpPr>
          <p:cNvPr id="14" name="TextBox 256"/>
          <p:cNvSpPr txBox="1">
            <a:spLocks noChangeArrowheads="1"/>
          </p:cNvSpPr>
          <p:nvPr/>
        </p:nvSpPr>
        <p:spPr bwMode="auto">
          <a:xfrm>
            <a:off x="3844178" y="3671887"/>
            <a:ext cx="1944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tx1"/>
                </a:solidFill>
                <a:latin typeface="Arial" pitchFamily="34" charset="0"/>
              </a:rPr>
              <a:t>Example Unit Cell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Does the biological assembly always contain multiple chains?</a:t>
            </a:r>
          </a:p>
        </p:txBody>
      </p:sp>
      <p:sp>
        <p:nvSpPr>
          <p:cNvPr id="9011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2CADEA5-2343-4947-97BB-E16317B7A6B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901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B67EFD-595C-4AD9-9346-423DDECE0934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pic>
        <p:nvPicPr>
          <p:cNvPr id="901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811338"/>
            <a:ext cx="388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cap="rnd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9" name="TextBox 5"/>
          <p:cNvSpPr txBox="1">
            <a:spLocks noChangeArrowheads="1"/>
          </p:cNvSpPr>
          <p:nvPr/>
        </p:nvSpPr>
        <p:spPr bwMode="auto">
          <a:xfrm>
            <a:off x="450850" y="2109788"/>
            <a:ext cx="121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PDB: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7DFR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U:\2015\DrugDiscovery2015\Tripeptid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682625"/>
            <a:ext cx="4810125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3377695">
            <a:off x="4520407" y="1424781"/>
            <a:ext cx="273050" cy="56673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486400" y="5167313"/>
            <a:ext cx="3252788" cy="82232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4925" cap="rnd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en-US" sz="1200" b="1" dirty="0">
                <a:solidFill>
                  <a:srgbClr val="FFFF00"/>
                </a:solidFill>
              </a:rPr>
              <a:t>RAMACHANDRAN GN, RAMAKRISHNAN C, SASISEKHARAN V  (July 1963). "Stereochemistry of polypeptide chain configurations".  </a:t>
            </a:r>
            <a:r>
              <a:rPr lang="en-US" altLang="en-US" sz="1200" b="1" i="1" dirty="0">
                <a:solidFill>
                  <a:srgbClr val="FFFF00"/>
                </a:solidFill>
              </a:rPr>
              <a:t>J. Mol. Biol.</a:t>
            </a:r>
            <a:r>
              <a:rPr lang="en-US" altLang="en-US" sz="1200" b="1" dirty="0">
                <a:solidFill>
                  <a:srgbClr val="FFFF00"/>
                </a:solidFill>
              </a:rPr>
              <a:t> 7: 95–9. </a:t>
            </a:r>
          </a:p>
        </p:txBody>
      </p:sp>
      <p:grpSp>
        <p:nvGrpSpPr>
          <p:cNvPr id="27654" name="Group 24"/>
          <p:cNvGrpSpPr>
            <a:grpSpLocks/>
          </p:cNvGrpSpPr>
          <p:nvPr/>
        </p:nvGrpSpPr>
        <p:grpSpPr bwMode="auto">
          <a:xfrm>
            <a:off x="5302250" y="2911475"/>
            <a:ext cx="3654425" cy="2249488"/>
            <a:chOff x="1200" y="1728"/>
            <a:chExt cx="2302" cy="1417"/>
          </a:xfrm>
        </p:grpSpPr>
        <p:graphicFrame>
          <p:nvGraphicFramePr>
            <p:cNvPr id="27662" name="Object 25"/>
            <p:cNvGraphicFramePr>
              <a:graphicFrameLocks noChangeAspect="1"/>
            </p:cNvGraphicFramePr>
            <p:nvPr/>
          </p:nvGraphicFramePr>
          <p:xfrm>
            <a:off x="1200" y="1728"/>
            <a:ext cx="2302" cy="1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5" name="ChemSketch" r:id="rId4" imgW="1975104" imgH="1216152" progId="ACD.ChemSketch.20">
                    <p:embed/>
                  </p:oleObj>
                </mc:Choice>
                <mc:Fallback>
                  <p:oleObj name="ChemSketch" r:id="rId4" imgW="1975104" imgH="1216152" progId="ACD.ChemSketch.20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728"/>
                          <a:ext cx="2302" cy="141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34925" cap="rnd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3" name="Text Box 26"/>
            <p:cNvSpPr txBox="1">
              <a:spLocks noChangeArrowheads="1"/>
            </p:cNvSpPr>
            <p:nvPr/>
          </p:nvSpPr>
          <p:spPr bwMode="auto">
            <a:xfrm>
              <a:off x="1536" y="206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l-GR" altLang="en-US"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α</a:t>
              </a:r>
            </a:p>
          </p:txBody>
        </p:sp>
        <p:sp>
          <p:nvSpPr>
            <p:cNvPr id="27664" name="Text Box 27"/>
            <p:cNvSpPr txBox="1">
              <a:spLocks noChangeArrowheads="1"/>
            </p:cNvSpPr>
            <p:nvPr/>
          </p:nvSpPr>
          <p:spPr bwMode="auto">
            <a:xfrm>
              <a:off x="2976" y="2630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l-GR" altLang="en-US" sz="20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α</a:t>
              </a:r>
            </a:p>
          </p:txBody>
        </p:sp>
        <p:sp>
          <p:nvSpPr>
            <p:cNvPr id="27665" name="AutoShape 28"/>
            <p:cNvSpPr>
              <a:spLocks noChangeArrowheads="1"/>
            </p:cNvSpPr>
            <p:nvPr/>
          </p:nvSpPr>
          <p:spPr bwMode="auto">
            <a:xfrm rot="2334976">
              <a:off x="1824" y="2400"/>
              <a:ext cx="192" cy="336"/>
            </a:xfrm>
            <a:prstGeom prst="curvedRightArrow">
              <a:avLst>
                <a:gd name="adj1" fmla="val 35000"/>
                <a:gd name="adj2" fmla="val 7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7666" name="AutoShape 29"/>
            <p:cNvSpPr>
              <a:spLocks noChangeArrowheads="1"/>
            </p:cNvSpPr>
            <p:nvPr/>
          </p:nvSpPr>
          <p:spPr bwMode="auto">
            <a:xfrm rot="3388531">
              <a:off x="1344" y="2448"/>
              <a:ext cx="288" cy="192"/>
            </a:xfrm>
            <a:prstGeom prst="curvedDownArrow">
              <a:avLst>
                <a:gd name="adj1" fmla="val 30000"/>
                <a:gd name="adj2" fmla="val 6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7667" name="AutoShape 30"/>
            <p:cNvSpPr>
              <a:spLocks noChangeArrowheads="1"/>
            </p:cNvSpPr>
            <p:nvPr/>
          </p:nvSpPr>
          <p:spPr bwMode="auto">
            <a:xfrm rot="3388531">
              <a:off x="2256" y="2400"/>
              <a:ext cx="288" cy="192"/>
            </a:xfrm>
            <a:prstGeom prst="curvedDownArrow">
              <a:avLst>
                <a:gd name="adj1" fmla="val 30000"/>
                <a:gd name="adj2" fmla="val 60000"/>
                <a:gd name="adj3" fmla="val 33333"/>
              </a:avLst>
            </a:prstGeom>
            <a:solidFill>
              <a:schemeClr val="accent1"/>
            </a:solidFill>
            <a:ln w="34925" cap="rnd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buClrTx/>
                <a:buFontTx/>
                <a:buChar char="•"/>
              </a:pPr>
              <a:endParaRPr lang="en-US" alt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27668" name="Text Box 31"/>
            <p:cNvSpPr txBox="1">
              <a:spLocks noChangeArrowheads="1"/>
            </p:cNvSpPr>
            <p:nvPr/>
          </p:nvSpPr>
          <p:spPr bwMode="auto">
            <a:xfrm>
              <a:off x="1200" y="2697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Phi</a:t>
              </a:r>
            </a:p>
          </p:txBody>
        </p:sp>
        <p:sp>
          <p:nvSpPr>
            <p:cNvPr id="27669" name="Text Box 32"/>
            <p:cNvSpPr txBox="1">
              <a:spLocks noChangeArrowheads="1"/>
            </p:cNvSpPr>
            <p:nvPr/>
          </p:nvSpPr>
          <p:spPr bwMode="auto">
            <a:xfrm>
              <a:off x="1728" y="2697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Psi</a:t>
              </a:r>
            </a:p>
          </p:txBody>
        </p:sp>
        <p:sp>
          <p:nvSpPr>
            <p:cNvPr id="27670" name="Text Box 33"/>
            <p:cNvSpPr txBox="1">
              <a:spLocks noChangeArrowheads="1"/>
            </p:cNvSpPr>
            <p:nvPr/>
          </p:nvSpPr>
          <p:spPr bwMode="auto">
            <a:xfrm>
              <a:off x="2208" y="2601"/>
              <a:ext cx="6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Ø"/>
                <a:defRPr sz="3200">
                  <a:solidFill>
                    <a:srgbClr val="0033CC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00000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FF00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2400">
                  <a:solidFill>
                    <a:srgbClr val="99CC00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3300"/>
                  </a:solidFill>
                  <a:latin typeface="Arial" pitchFamily="34" charset="0"/>
                </a:rPr>
                <a:t>omega</a:t>
              </a:r>
            </a:p>
          </p:txBody>
        </p:sp>
      </p:grpSp>
      <p:sp>
        <p:nvSpPr>
          <p:cNvPr id="27655" name="TextBox 15"/>
          <p:cNvSpPr txBox="1">
            <a:spLocks noChangeArrowheads="1"/>
          </p:cNvSpPr>
          <p:nvPr/>
        </p:nvSpPr>
        <p:spPr bwMode="auto">
          <a:xfrm>
            <a:off x="0" y="4624388"/>
            <a:ext cx="33702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Omega: 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or 180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(mostly)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Phi  -50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in a </a:t>
            </a:r>
            <a:r>
              <a:rPr lang="el-GR" altLang="en-US" sz="1800">
                <a:solidFill>
                  <a:schemeClr val="tx1"/>
                </a:solidFill>
                <a:latin typeface="Arial" pitchFamily="34" charset="0"/>
              </a:rPr>
              <a:t>α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-helix 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Phi: -50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to -160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in a </a:t>
            </a:r>
            <a:r>
              <a:rPr lang="el-GR" altLang="en-US" sz="1800">
                <a:solidFill>
                  <a:schemeClr val="tx1"/>
                </a:solidFill>
                <a:latin typeface="Arial" pitchFamily="34" charset="0"/>
              </a:rPr>
              <a:t>β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-sheet</a:t>
            </a:r>
            <a:br>
              <a:rPr lang="en-US" altLang="en-US" sz="1800">
                <a:solidFill>
                  <a:schemeClr val="tx1"/>
                </a:solidFill>
                <a:latin typeface="Arial" pitchFamily="34" charset="0"/>
              </a:rPr>
            </a:b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Psi  -50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a-helix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Psi:  +100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to +180</a:t>
            </a:r>
            <a:r>
              <a:rPr lang="en-US" altLang="en-US" sz="1800" baseline="30000">
                <a:solidFill>
                  <a:schemeClr val="tx1"/>
                </a:solidFill>
                <a:latin typeface="Arial" pitchFamily="34" charset="0"/>
              </a:rPr>
              <a:t>o</a:t>
            </a:r>
            <a:r>
              <a:rPr lang="en-US" altLang="en-US" sz="1800">
                <a:solidFill>
                  <a:schemeClr val="tx1"/>
                </a:solidFill>
                <a:latin typeface="Arial" pitchFamily="34" charset="0"/>
              </a:rPr>
              <a:t> beta-sheet </a:t>
            </a:r>
          </a:p>
        </p:txBody>
      </p:sp>
      <p:sp>
        <p:nvSpPr>
          <p:cNvPr id="18" name="Oval 17"/>
          <p:cNvSpPr/>
          <p:nvPr/>
        </p:nvSpPr>
        <p:spPr>
          <a:xfrm>
            <a:off x="1979613" y="1343025"/>
            <a:ext cx="1550987" cy="787400"/>
          </a:xfrm>
          <a:prstGeom prst="ellipse">
            <a:avLst/>
          </a:prstGeom>
          <a:solidFill>
            <a:schemeClr val="accent6">
              <a:lumMod val="40000"/>
              <a:lumOff val="6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</a:t>
            </a:r>
          </a:p>
        </p:txBody>
      </p:sp>
      <p:sp>
        <p:nvSpPr>
          <p:cNvPr id="19" name="Oval 18"/>
          <p:cNvSpPr/>
          <p:nvPr/>
        </p:nvSpPr>
        <p:spPr>
          <a:xfrm>
            <a:off x="5453063" y="846138"/>
            <a:ext cx="1771650" cy="1366837"/>
          </a:xfrm>
          <a:prstGeom prst="ellipse">
            <a:avLst/>
          </a:prstGeom>
          <a:solidFill>
            <a:schemeClr val="accent6">
              <a:lumMod val="40000"/>
              <a:lumOff val="6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</a:t>
            </a:r>
          </a:p>
        </p:txBody>
      </p:sp>
      <p:sp>
        <p:nvSpPr>
          <p:cNvPr id="20" name="Oval 19"/>
          <p:cNvSpPr/>
          <p:nvPr/>
        </p:nvSpPr>
        <p:spPr>
          <a:xfrm>
            <a:off x="3194050" y="2071688"/>
            <a:ext cx="2165350" cy="1828800"/>
          </a:xfrm>
          <a:prstGeom prst="ellipse">
            <a:avLst/>
          </a:prstGeom>
          <a:solidFill>
            <a:schemeClr val="accent6">
              <a:lumMod val="40000"/>
              <a:lumOff val="6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</a:t>
            </a:r>
          </a:p>
        </p:txBody>
      </p:sp>
      <p:sp>
        <p:nvSpPr>
          <p:cNvPr id="27661" name="Date Placeholder 5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7C1C2C1-4870-4D1C-99B2-CBB2717931B6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27659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276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29A7D5-C3A1-47EE-9BBF-F72A4E3149CC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PDB: Complete Structure? 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Just because you have a structure entry doesn’t mean that</a:t>
            </a:r>
          </a:p>
          <a:p>
            <a:pPr lvl="1"/>
            <a:r>
              <a:rPr lang="en-US" altLang="en-US"/>
              <a:t>It has all the residues from end-to-end</a:t>
            </a:r>
          </a:p>
          <a:p>
            <a:pPr lvl="2"/>
            <a:r>
              <a:rPr lang="en-US" altLang="en-US"/>
              <a:t>O95696; 1058 total length; only fragments are solved</a:t>
            </a:r>
          </a:p>
          <a:p>
            <a:pPr lvl="1"/>
            <a:r>
              <a:rPr lang="en-US" altLang="en-US"/>
              <a:t>All the atoms </a:t>
            </a:r>
          </a:p>
          <a:p>
            <a:pPr lvl="2"/>
            <a:r>
              <a:rPr lang="en-US" altLang="en-US"/>
              <a:t>Only alpha carbons; 1f6g </a:t>
            </a:r>
          </a:p>
        </p:txBody>
      </p:sp>
      <p:sp>
        <p:nvSpPr>
          <p:cNvPr id="9523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7A3CF2F-5A82-4518-8FF2-78C2941D8040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9523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952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870E35D-CDFF-45C6-843F-7575EA601634}" type="slidenum">
              <a:rPr lang="en-US" altLang="en-US" smtClean="0">
                <a:solidFill>
                  <a:srgbClr val="C00000"/>
                </a:solidFill>
              </a:rPr>
              <a:pPr/>
              <a:t>80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158750" y="4030663"/>
            <a:ext cx="878998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1  CA  MET A   1       3.492   3.121  59.151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2  CA  PRO A   2       6.043   5.372  57.455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3  CA  PRO A   3       7.095   2.832  54.786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4  CA  MET A   4       3.532   1.921  53.915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5  CA  LEU A   5       2.613   5.557  53.443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6  CA  SER A   6       5.641   6.166  51.259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7  CA  GLY A   7       4.784   3.239  49.020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8  CA  LEU A   8       1.243   4.494  48.588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 9  CA  LEU A   9       2.481   7.928  47.597  1.00  0.00           C  </a:t>
            </a:r>
          </a:p>
          <a:p>
            <a:r>
              <a:rPr lang="pt-BR" altLang="en-US" sz="1400">
                <a:latin typeface="Courier New" pitchFamily="49" charset="0"/>
                <a:cs typeface="Courier New" pitchFamily="49" charset="0"/>
              </a:rPr>
              <a:t>ATOM     10  CA  ALA A  10       4.813   6.418  45.031  1.00  0.00           C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686800" cy="5081135"/>
          </a:xfrm>
        </p:spPr>
        <p:txBody>
          <a:bodyPr/>
          <a:lstStyle/>
          <a:p>
            <a:r>
              <a:rPr lang="en-US" dirty="0"/>
              <a:t>Conformation</a:t>
            </a:r>
          </a:p>
          <a:p>
            <a:pPr lvl="1"/>
            <a:r>
              <a:rPr lang="en-US" dirty="0"/>
              <a:t>Spatial arrangement of atoms in proteins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 Native states: For a given conditions, the conformations that are existing with lowest Free Energy are also thermodynamically stable states</a:t>
            </a:r>
          </a:p>
          <a:p>
            <a:pPr lvl="1"/>
            <a:r>
              <a:rPr lang="en-US" dirty="0"/>
              <a:t>∆G under physiologically stable conditions are 25-65 kJ/</a:t>
            </a:r>
            <a:r>
              <a:rPr lang="en-US" dirty="0" err="1"/>
              <a:t>mol</a:t>
            </a:r>
            <a:r>
              <a:rPr lang="en-US" dirty="0"/>
              <a:t> (</a:t>
            </a:r>
            <a:r>
              <a:rPr lang="en-US" dirty="0" err="1"/>
              <a:t>Lehninger</a:t>
            </a:r>
            <a:r>
              <a:rPr lang="en-US" dirty="0"/>
              <a:t> Biochemistry)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Protein conformation is made up of strong (covalent) and many </a:t>
            </a:r>
            <a:r>
              <a:rPr lang="en-US" dirty="0" err="1"/>
              <a:t>many</a:t>
            </a:r>
            <a:r>
              <a:rPr lang="en-US" dirty="0"/>
              <a:t> weak (H-bonded, hydrophobic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These weak interactions rule the protein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77EA1E-FACD-4813-A0A8-C334043816E1}" type="datetime1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01370-1A49-4EE5-BAD7-3AA66FB563DB}" type="slidenum">
              <a:rPr lang="en-US" altLang="en-US" smtClean="0"/>
              <a:pPr>
                <a:defRPr/>
              </a:pPr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8943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Hydrophobic interactions (core)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Charged residues in the core should interact using H-bonded/salt bridge (core)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Hydrophilic interactions in the surface </a:t>
            </a:r>
          </a:p>
          <a:p>
            <a:pPr lvl="1"/>
            <a:r>
              <a:rPr lang="en-US" dirty="0"/>
              <a:t>Interaction with solvent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9A9E33-B142-4598-BF69-847911CD0ED3}" type="datetime1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01370-1A49-4EE5-BAD7-3AA66FB563DB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335380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Molecular Graphics</a:t>
            </a:r>
          </a:p>
        </p:txBody>
      </p:sp>
      <p:sp>
        <p:nvSpPr>
          <p:cNvPr id="10137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Discovery Studio</a:t>
            </a:r>
          </a:p>
          <a:p>
            <a:r>
              <a:rPr lang="en-US" altLang="en-US" dirty="0"/>
              <a:t>VMD</a:t>
            </a:r>
          </a:p>
          <a:p>
            <a:r>
              <a:rPr lang="en-US" altLang="en-US" dirty="0" err="1"/>
              <a:t>DeepView</a:t>
            </a:r>
            <a:endParaRPr lang="en-US" altLang="en-US" dirty="0"/>
          </a:p>
        </p:txBody>
      </p:sp>
      <p:sp>
        <p:nvSpPr>
          <p:cNvPr id="10138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F4F6B91-FFA8-4604-A5DE-69ED63215B91}" type="datetime1">
              <a:rPr lang="en-US" altLang="en-US" smtClean="0">
                <a:solidFill>
                  <a:srgbClr val="C00000"/>
                </a:solidFill>
              </a:rPr>
              <a:t>5/2/2018</a:t>
            </a:fld>
            <a:endParaRPr lang="en-US" altLang="en-US">
              <a:solidFill>
                <a:srgbClr val="C00000"/>
              </a:solidFill>
            </a:endParaRPr>
          </a:p>
        </p:txBody>
      </p:sp>
      <p:sp>
        <p:nvSpPr>
          <p:cNvPr id="1013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Dr. S. Ravichandran</a:t>
            </a:r>
          </a:p>
        </p:txBody>
      </p:sp>
      <p:sp>
        <p:nvSpPr>
          <p:cNvPr id="1013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86AA633-24F8-4EFB-8647-DFDBA9D4F9C2}" type="slidenum">
              <a:rPr lang="en-US" altLang="en-US" smtClean="0">
                <a:solidFill>
                  <a:srgbClr val="C00000"/>
                </a:solidFill>
              </a:rPr>
              <a:pPr/>
              <a:t>83</a:t>
            </a:fld>
            <a:endParaRPr lang="en-US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model proteins?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Homology Modeling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Ab-initio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2A787F-B929-42E2-9736-E9094BF5C51F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50B6A-E6AD-4C5D-810A-C580EAB1A50E}" type="slidenum">
              <a:rPr lang="en-US" altLang="en-US" smtClean="0"/>
              <a:pPr>
                <a:defRPr/>
              </a:pPr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0454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ECE897-730F-4925-8016-5B790E9B0163}" type="datetime1">
              <a:rPr lang="en-US" altLang="en-US" sz="1400" smtClean="0">
                <a:solidFill>
                  <a:srgbClr val="000000"/>
                </a:solidFill>
              </a:rPr>
              <a:t>5/2/2018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54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Dr. S. Ravichandran</a:t>
            </a:r>
          </a:p>
        </p:txBody>
      </p:sp>
      <p:sp>
        <p:nvSpPr>
          <p:cNvPr id="1054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538AD3-7D43-4220-A1CB-44E011312448}" type="slidenum">
              <a:rPr lang="en-US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5477" name="Rectangle 2"/>
          <p:cNvSpPr>
            <a:spLocks noGrp="1" noChangeArrowheads="1"/>
          </p:cNvSpPr>
          <p:nvPr>
            <p:ph type="title"/>
          </p:nvPr>
        </p:nvSpPr>
        <p:spPr>
          <a:xfrm>
            <a:off x="5257800" y="381000"/>
            <a:ext cx="3505200" cy="1143000"/>
          </a:xfrm>
        </p:spPr>
        <p:txBody>
          <a:bodyPr/>
          <a:lstStyle/>
          <a:p>
            <a:pPr algn="l" eaLnBrk="1" hangingPunct="1"/>
            <a:r>
              <a:rPr lang="en-US" altLang="en-US" sz="4000"/>
              <a:t>CASP: Test </a:t>
            </a:r>
            <a:br>
              <a:rPr lang="en-US" altLang="en-US" sz="4000"/>
            </a:br>
            <a:r>
              <a:rPr lang="en-US" altLang="en-US" sz="4000"/>
              <a:t>of the Models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828800"/>
            <a:ext cx="7315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Critical Assessment of Techniques for </a:t>
            </a:r>
            <a:br>
              <a:rPr lang="en-US" altLang="en-US" sz="2800" dirty="0"/>
            </a:br>
            <a:r>
              <a:rPr lang="en-US" altLang="en-US" sz="2800" dirty="0"/>
              <a:t>Protein Structure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 dirty="0"/>
              <a:t>     	</a:t>
            </a:r>
            <a:r>
              <a:rPr lang="en-US" altLang="en-US" sz="2800" dirty="0">
                <a:hlinkClick r:id="rId3"/>
              </a:rPr>
              <a:t>http://predictioncenter.org/</a:t>
            </a:r>
            <a:endParaRPr lang="en-US" alt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Showcase for the latest methods in the structure prediction area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Once in two years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Competition open in three areas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Homology Modeling, Threading and ab-initio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CASP (1998-) showed the reliability of Homology Modeling when suitable templates</a:t>
            </a:r>
            <a:br>
              <a:rPr lang="en-US" altLang="en-US" sz="2400" dirty="0"/>
            </a:br>
            <a:r>
              <a:rPr lang="en-US" altLang="en-US" sz="2400" dirty="0"/>
              <a:t>are available (&gt;30%, above Twilight Zone)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</p:txBody>
      </p:sp>
      <p:pic>
        <p:nvPicPr>
          <p:cNvPr id="105479" name="Picture 4" descr="TMW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45339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6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CASP Competition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CASP categories</a:t>
            </a:r>
          </a:p>
          <a:p>
            <a:pPr lvl="1"/>
            <a:r>
              <a:rPr lang="en-US" dirty="0"/>
              <a:t>Template-based modeling</a:t>
            </a:r>
          </a:p>
          <a:p>
            <a:pPr lvl="1"/>
            <a:r>
              <a:rPr lang="en-US" dirty="0"/>
              <a:t>Template-free modeling</a:t>
            </a:r>
          </a:p>
          <a:p>
            <a:r>
              <a:rPr lang="en-US" dirty="0"/>
              <a:t>Servers that did well in the blind structure predictions </a:t>
            </a:r>
          </a:p>
          <a:p>
            <a:pPr lvl="1"/>
            <a:r>
              <a:rPr lang="en-US" dirty="0"/>
              <a:t>I-TASSER, Rosetta and </a:t>
            </a:r>
            <a:r>
              <a:rPr lang="en-US" dirty="0" err="1"/>
              <a:t>HHpred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These have been shown to create models with accuracy on par with human-intervened 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236159-3EC7-4F30-AB73-864421C74329}" type="datetime1">
              <a:rPr lang="en-US" altLang="en-US" smtClean="0">
                <a:solidFill>
                  <a:srgbClr val="000000"/>
                </a:solidFill>
              </a:rPr>
              <a:t>5/2/2018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A08DC-CFA4-438F-977F-AAEC2EBB373C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30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 from CASP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AA4AED-B0BD-44A1-93AD-C7C02A31077F}" type="datetime1">
              <a:rPr lang="en-US" altLang="en-US" smtClean="0">
                <a:solidFill>
                  <a:srgbClr val="000000"/>
                </a:solidFill>
              </a:rPr>
              <a:t>5/2/2018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Dr. S. Ravichandran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A08DC-CFA4-438F-977F-AAEC2EBB373C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92" y="1752600"/>
            <a:ext cx="6162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1800" y="2057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charset="0"/>
              </a:rPr>
              <a:t>CASP 7-11 Number one in the server category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6371" y="3307976"/>
            <a:ext cx="39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CASP12 is scheduled to take place during May-August 2016</a:t>
            </a:r>
          </a:p>
        </p:txBody>
      </p:sp>
    </p:spTree>
    <p:extLst>
      <p:ext uri="{BB962C8B-B14F-4D97-AF65-F5344CB8AC3E}">
        <p14:creationId xmlns:p14="http://schemas.microsoft.com/office/powerpoint/2010/main" val="15888402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Class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the Self-test Quiz and the following computer labs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13-2</a:t>
            </a:r>
          </a:p>
          <a:p>
            <a:pPr lvl="1"/>
            <a:r>
              <a:rPr lang="en-US" dirty="0"/>
              <a:t>13-4</a:t>
            </a:r>
          </a:p>
          <a:p>
            <a:pPr lvl="1"/>
            <a:r>
              <a:rPr lang="en-US" dirty="0"/>
              <a:t>13-6</a:t>
            </a:r>
          </a:p>
          <a:p>
            <a:pPr lvl="1"/>
            <a:r>
              <a:rPr lang="en-US" dirty="0"/>
              <a:t>13-7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43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600200"/>
            <a:ext cx="7772400" cy="1470025"/>
          </a:xfrm>
        </p:spPr>
        <p:txBody>
          <a:bodyPr/>
          <a:lstStyle/>
          <a:p>
            <a:r>
              <a:rPr lang="en-US" altLang="en-US" sz="4000" dirty="0"/>
              <a:t>Thanks</a:t>
            </a: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i="1" dirty="0"/>
              <a:t>Ravi</a:t>
            </a:r>
            <a:r>
              <a:rPr lang="en-US" altLang="en-US" sz="4000" dirty="0">
                <a:solidFill>
                  <a:srgbClr val="0033CC"/>
                </a:solidFill>
              </a:rPr>
              <a:t>chandran </a:t>
            </a:r>
            <a:r>
              <a:rPr lang="en-US" altLang="en-US" sz="4000" dirty="0">
                <a:solidFill>
                  <a:schemeClr val="tx1"/>
                </a:solidFill>
              </a:rPr>
              <a:t>S.</a:t>
            </a:r>
          </a:p>
        </p:txBody>
      </p:sp>
      <p:sp>
        <p:nvSpPr>
          <p:cNvPr id="10240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ravichandran@hood.edu</a:t>
            </a:r>
            <a:r>
              <a:rPr lang="en-US" altLang="en-US" dirty="0"/>
              <a:t> </a:t>
            </a:r>
          </a:p>
        </p:txBody>
      </p:sp>
      <p:sp>
        <p:nvSpPr>
          <p:cNvPr id="102404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solidFill>
                  <a:srgbClr val="C00000"/>
                </a:solidFill>
                <a:latin typeface="Arial" pitchFamily="34" charset="0"/>
              </a:rPr>
              <a:t>Dr. S. Ravichandran</a:t>
            </a:r>
          </a:p>
        </p:txBody>
      </p:sp>
      <p:sp>
        <p:nvSpPr>
          <p:cNvPr id="10240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656425-C399-436C-9593-3B8AD2FA90D8}" type="slidenum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10240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 sz="3200">
                <a:solidFill>
                  <a:srgbClr val="0033CC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00000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FF00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400">
                <a:solidFill>
                  <a:srgbClr val="99CC00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4BC78E-C91B-4D60-8433-3E03040F39D3}" type="datetime1">
              <a:rPr lang="en-US" altLang="en-US" sz="1400" smtClean="0">
                <a:solidFill>
                  <a:srgbClr val="C00000"/>
                </a:solidFill>
                <a:latin typeface="Arial" pitchFamily="34" charset="0"/>
              </a:rPr>
              <a:t>5/2/2018</a:t>
            </a:fld>
            <a:endParaRPr lang="en-US" altLang="en-US" sz="1400">
              <a:solidFill>
                <a:srgbClr val="C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Structure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35AF26-2ABE-419D-949E-2FBD3E0FCA25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Dr. S. Ravichandran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6C268-311B-43DF-AB7A-9604EBFFD801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88580" y="1664540"/>
            <a:ext cx="734367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&gt;1STP:A|PDBID|CHAIN|SEQUENCE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DPSKDSKAQVSAAEAGITGTWYNQLGST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FIVTAGADGALTGTYESAVGNAESRYVL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TGRYDSAPATDGSGTALGWTVAWKNNYR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NAHSATTWSGQYVGGAEARINTQWLLTS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GTTEANAWKSTLVGHDTFTKVKPSAASI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DAAKKAGVNNGNPLDAVQQ </a:t>
            </a:r>
          </a:p>
        </p:txBody>
      </p:sp>
    </p:spTree>
    <p:extLst>
      <p:ext uri="{BB962C8B-B14F-4D97-AF65-F5344CB8AC3E}">
        <p14:creationId xmlns:p14="http://schemas.microsoft.com/office/powerpoint/2010/main" val="655546673"/>
      </p:ext>
    </p:extLst>
  </p:cSld>
  <p:clrMapOvr>
    <a:masterClrMapping/>
  </p:clrMapOvr>
</p:sld>
</file>

<file path=ppt/theme/theme1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14997</TotalTime>
  <Words>3519</Words>
  <Application>Microsoft Office PowerPoint</Application>
  <PresentationFormat>On-screen Show (4:3)</PresentationFormat>
  <Paragraphs>877</Paragraphs>
  <Slides>89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 Unicode MS</vt:lpstr>
      <vt:lpstr>Arial</vt:lpstr>
      <vt:lpstr>Calibri</vt:lpstr>
      <vt:lpstr>Calibri Light</vt:lpstr>
      <vt:lpstr>Comic Sans MS</vt:lpstr>
      <vt:lpstr>Courier New</vt:lpstr>
      <vt:lpstr>Times New Roman</vt:lpstr>
      <vt:lpstr>Wingdings</vt:lpstr>
      <vt:lpstr>5_Default Design</vt:lpstr>
      <vt:lpstr>Office Theme</vt:lpstr>
      <vt:lpstr>ChemSketch</vt:lpstr>
      <vt:lpstr>Introduction to Biomolecular Structure</vt:lpstr>
      <vt:lpstr>Overview of the class</vt:lpstr>
      <vt:lpstr>Overview of the class</vt:lpstr>
      <vt:lpstr>So far</vt:lpstr>
      <vt:lpstr>So far</vt:lpstr>
      <vt:lpstr>PowerPoint Presentation</vt:lpstr>
      <vt:lpstr>Proteins are polymers Amide Bond Chemistry</vt:lpstr>
      <vt:lpstr>PowerPoint Presentation</vt:lpstr>
      <vt:lpstr>Primary Structure</vt:lpstr>
      <vt:lpstr>Secondary Structures and beyond</vt:lpstr>
      <vt:lpstr>PowerPoint Presentation</vt:lpstr>
      <vt:lpstr>Alpha Helix </vt:lpstr>
      <vt:lpstr>Alpha Helix </vt:lpstr>
      <vt:lpstr>Right handed helix</vt:lpstr>
      <vt:lpstr>Beta Sheet</vt:lpstr>
      <vt:lpstr>Beta Sheet</vt:lpstr>
      <vt:lpstr>PowerPoint Presentation</vt:lpstr>
      <vt:lpstr>Loop and Turns</vt:lpstr>
      <vt:lpstr>Helix-Turn-Sheet</vt:lpstr>
      <vt:lpstr>SCOP2</vt:lpstr>
      <vt:lpstr>PowerPoint Presentation</vt:lpstr>
      <vt:lpstr>Protein Structure Classification</vt:lpstr>
      <vt:lpstr>PowerPoint Presentation</vt:lpstr>
      <vt:lpstr>What are domains?</vt:lpstr>
      <vt:lpstr>Protein Structure Determination: Experimental Methods</vt:lpstr>
      <vt:lpstr>PowerPoint Presentation</vt:lpstr>
      <vt:lpstr>3D-Structural Database of biomolecules (PDB) http://www.rcsb.org</vt:lpstr>
      <vt:lpstr>PowerPoint Presentation</vt:lpstr>
      <vt:lpstr>PowerPoint Presentation</vt:lpstr>
      <vt:lpstr>Simulation of DNA Model</vt:lpstr>
      <vt:lpstr>DNA Model soaked with water</vt:lpstr>
      <vt:lpstr>PowerPoint Presentation</vt:lpstr>
      <vt:lpstr>Anatomy of PDB file</vt:lpstr>
      <vt:lpstr>Quality of Models </vt:lpstr>
      <vt:lpstr>Occupancy Factors</vt:lpstr>
      <vt:lpstr>Occupancy and Conformations</vt:lpstr>
      <vt:lpstr>Temperature Factors or B-Factor</vt:lpstr>
      <vt:lpstr>PowerPoint Presentation</vt:lpstr>
      <vt:lpstr>Temperature Factors or B-Factor</vt:lpstr>
      <vt:lpstr>Exptl Structures are not always Perfect</vt:lpstr>
      <vt:lpstr>Why Structure Prediction is Difficult?</vt:lpstr>
      <vt:lpstr>Quality (model) check!</vt:lpstr>
      <vt:lpstr>PowerPoint Presentation</vt:lpstr>
      <vt:lpstr>PowerPoint Presentation</vt:lpstr>
      <vt:lpstr>PDB: Complete Structure? </vt:lpstr>
      <vt:lpstr>PowerPoint Presentation</vt:lpstr>
      <vt:lpstr>No Structure </vt:lpstr>
      <vt:lpstr>PowerPoint Presentation</vt:lpstr>
      <vt:lpstr>Missing Loops and regions</vt:lpstr>
      <vt:lpstr>Many domains are missing</vt:lpstr>
      <vt:lpstr>PowerPoint Presentation</vt:lpstr>
      <vt:lpstr>H-atoms</vt:lpstr>
      <vt:lpstr>ASN Flip by example</vt:lpstr>
      <vt:lpstr>PowerPoint Presentation</vt:lpstr>
      <vt:lpstr>Resolution</vt:lpstr>
      <vt:lpstr>Resolution</vt:lpstr>
      <vt:lpstr>PowerPoint Presentation</vt:lpstr>
      <vt:lpstr>Resolution </vt:lpstr>
      <vt:lpstr>R-values</vt:lpstr>
      <vt:lpstr>Molecular Modeling:  Visualization</vt:lpstr>
      <vt:lpstr>Selected Static Properties of Macromolecules</vt:lpstr>
      <vt:lpstr> Solvent Accessibility (SA)</vt:lpstr>
      <vt:lpstr>Molecular Surfaces</vt:lpstr>
      <vt:lpstr>Molecular Surface </vt:lpstr>
      <vt:lpstr>Solvent Accessibility</vt:lpstr>
      <vt:lpstr>PowerPoint Presentation</vt:lpstr>
      <vt:lpstr>PowerPoint Presentation</vt:lpstr>
      <vt:lpstr>PowerPoint Presentation</vt:lpstr>
      <vt:lpstr>Contact Map</vt:lpstr>
      <vt:lpstr>Contact Map</vt:lpstr>
      <vt:lpstr>PowerPoint Presentation</vt:lpstr>
      <vt:lpstr>PowerPoint Presentation</vt:lpstr>
      <vt:lpstr>Structure Flexibility</vt:lpstr>
      <vt:lpstr>Hydrophobicity</vt:lpstr>
      <vt:lpstr>Protscale Hydrophobicity</vt:lpstr>
      <vt:lpstr>PowerPoint Presentation</vt:lpstr>
      <vt:lpstr>PowerPoint Presentation</vt:lpstr>
      <vt:lpstr>Additional Information of Symmetry</vt:lpstr>
      <vt:lpstr>Does the biological assembly always contain multiple chains?</vt:lpstr>
      <vt:lpstr>PDB: Complete Structure? </vt:lpstr>
      <vt:lpstr>Protein</vt:lpstr>
      <vt:lpstr>Protein</vt:lpstr>
      <vt:lpstr>Molecular Graphics</vt:lpstr>
      <vt:lpstr>How to build model proteins?</vt:lpstr>
      <vt:lpstr>CASP: Test  of the Models</vt:lpstr>
      <vt:lpstr>CASP Competition categories</vt:lpstr>
      <vt:lpstr>What did we learn from CASP</vt:lpstr>
      <vt:lpstr>After Class Work</vt:lpstr>
      <vt:lpstr>Thanks  Ravichandran S.</vt:lpstr>
    </vt:vector>
  </TitlesOfParts>
  <Company>SAIC/NCI-Frederick, ABCC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Molecular Modeling</dc:title>
  <dc:creator>SRavi</dc:creator>
  <cp:lastModifiedBy>Ravichandran, Ravi (NIH/NCI) [C]</cp:lastModifiedBy>
  <cp:revision>1971</cp:revision>
  <cp:lastPrinted>2015-12-03T14:09:25Z</cp:lastPrinted>
  <dcterms:created xsi:type="dcterms:W3CDTF">2003-03-07T20:19:11Z</dcterms:created>
  <dcterms:modified xsi:type="dcterms:W3CDTF">2018-05-02T16:01:50Z</dcterms:modified>
</cp:coreProperties>
</file>